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97">
          <p15:clr>
            <a:srgbClr val="000000"/>
          </p15:clr>
        </p15:guide>
        <p15:guide id="2" pos="2880">
          <p15:clr>
            <a:srgbClr val="000000"/>
          </p15:clr>
        </p15:guide>
      </p15:sldGuideLst>
    </p:ext>
    <p:ext uri="http://customooxmlschemas.google.com/">
      <go:slidesCustomData xmlns:go="http://customooxmlschemas.google.com/" r:id="rId67" roundtripDataSignature="AMtx7mh6u8GuHgIuKnaWZvJAlI2QZkpW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9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9872c1abf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9872c1abf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g59872c1abf_0_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9872c1abf_0_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9872c1abf_0_4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59872c1abf_0_46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9872c1abf_0_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9872c1abf_0_4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59872c1abf_0_47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9872c1abf_0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9872c1abf_0_5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59872c1abf_0_50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9872c1abf_0_5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9872c1abf_0_5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59872c1abf_0_51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9872c1abf_0_5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9872c1abf_0_5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59872c1abf_0_52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9872c1abf_0_5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9872c1abf_0_5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59872c1abf_0_53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9872c1abf_0_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9872c1abf_0_5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59872c1abf_0_53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9872c1abf_0_5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872c1abf_0_5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59872c1abf_0_54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9872c1abf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9872c1abf_0_4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59872c1abf_0_482: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9872c1abf_0_4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9872c1abf_0_4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59872c1abf_0_49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9872c1abf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9872c1abf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59872c1abf_0_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9872c1abf_0_5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9872c1abf_0_5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59872c1abf_0_55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9872c1abf_0_4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9872c1abf_0_4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59872c1abf_0_49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9872c7ffa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9872c7ffa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59872c7ffa_0_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9872c7ffa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9872c7ffa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59872c7ffa_0_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9872c7ffa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9872c7ffa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59872c7ffa_0_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9872c7ffa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9872c7ffa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59872c7ffa_0_1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9872c7ffa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9872c7ffa_0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59872c7ffa_0_6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9872c7ffa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9872c7ffa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59872c7ffa_0_3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9872c7ffa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9872c7ffa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59872c7ffa_0_4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g59872c1abf_0_263"/>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5" name="Google Shape;15;g59872c1abf_0_263"/>
          <p:cNvSpPr txBox="1"/>
          <p:nvPr>
            <p:ph type="ctrTitle"/>
          </p:nvPr>
        </p:nvSpPr>
        <p:spPr>
          <a:xfrm>
            <a:off x="510450" y="1676400"/>
            <a:ext cx="8123100" cy="21180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6" name="Google Shape;16;g59872c1abf_0_263"/>
          <p:cNvSpPr txBox="1"/>
          <p:nvPr>
            <p:ph idx="1" type="subTitle"/>
          </p:nvPr>
        </p:nvSpPr>
        <p:spPr>
          <a:xfrm>
            <a:off x="510450" y="4243083"/>
            <a:ext cx="8123100" cy="84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7" name="Google Shape;17;g59872c1abf_0_26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g59872c1abf_0_302"/>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59872c1abf_0_302"/>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5" name="Google Shape;55;g59872c1abf_0_302"/>
          <p:cNvSpPr txBox="1"/>
          <p:nvPr>
            <p:ph idx="1" type="body"/>
          </p:nvPr>
        </p:nvSpPr>
        <p:spPr>
          <a:xfrm>
            <a:off x="311700" y="4095067"/>
            <a:ext cx="8520600" cy="12024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g59872c1abf_0_30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g59872c1abf_0_30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cxnSp>
        <p:nvCxnSpPr>
          <p:cNvPr id="19" name="Google Shape;19;g59872c1abf_0_268"/>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20" name="Google Shape;20;g59872c1abf_0_268"/>
          <p:cNvSpPr txBox="1"/>
          <p:nvPr>
            <p:ph type="title"/>
          </p:nvPr>
        </p:nvSpPr>
        <p:spPr>
          <a:xfrm>
            <a:off x="510450" y="2743200"/>
            <a:ext cx="8123100" cy="10383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1" name="Google Shape;21;g59872c1abf_0_26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g59872c1abf_0_272"/>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59872c1abf_0_272"/>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g59872c1abf_0_272"/>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g59872c1abf_0_27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g59872c1abf_0_277"/>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g59872c1abf_0_277"/>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g59872c1abf_0_277"/>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g59872c1abf_0_27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g59872c1abf_0_282"/>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g59872c1abf_0_28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g59872c1abf_0_285"/>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g59872c1abf_0_285"/>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g59872c1abf_0_28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9" name="Shape 39"/>
        <p:cNvGrpSpPr/>
        <p:nvPr/>
      </p:nvGrpSpPr>
      <p:grpSpPr>
        <a:xfrm>
          <a:off x="0" y="0"/>
          <a:ext cx="0" cy="0"/>
          <a:chOff x="0" y="0"/>
          <a:chExt cx="0" cy="0"/>
        </a:xfrm>
      </p:grpSpPr>
      <p:sp>
        <p:nvSpPr>
          <p:cNvPr id="40" name="Google Shape;40;g59872c1abf_0_289"/>
          <p:cNvSpPr txBox="1"/>
          <p:nvPr>
            <p:ph type="title"/>
          </p:nvPr>
        </p:nvSpPr>
        <p:spPr>
          <a:xfrm>
            <a:off x="490250" y="701800"/>
            <a:ext cx="57975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g59872c1abf_0_28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59872c1abf_0_292"/>
          <p:cNvSpPr/>
          <p:nvPr/>
        </p:nvSpPr>
        <p:spPr>
          <a:xfrm>
            <a:off x="4572000" y="10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g59872c1abf_0_292"/>
          <p:cNvCxnSpPr/>
          <p:nvPr/>
        </p:nvCxnSpPr>
        <p:spPr>
          <a:xfrm>
            <a:off x="5029675" y="5994000"/>
            <a:ext cx="468300" cy="0"/>
          </a:xfrm>
          <a:prstGeom prst="straightConnector1">
            <a:avLst/>
          </a:prstGeom>
          <a:noFill/>
          <a:ln cap="flat" cmpd="sng" w="19050">
            <a:solidFill>
              <a:schemeClr val="lt2"/>
            </a:solidFill>
            <a:prstDash val="solid"/>
            <a:round/>
            <a:headEnd len="sm" w="sm" type="none"/>
            <a:tailEnd len="sm" w="sm" type="none"/>
          </a:ln>
        </p:spPr>
      </p:cxnSp>
      <p:sp>
        <p:nvSpPr>
          <p:cNvPr id="45" name="Google Shape;45;g59872c1abf_0_292"/>
          <p:cNvSpPr txBox="1"/>
          <p:nvPr>
            <p:ph type="title"/>
          </p:nvPr>
        </p:nvSpPr>
        <p:spPr>
          <a:xfrm>
            <a:off x="265500" y="1607767"/>
            <a:ext cx="4045200" cy="20127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g59872c1abf_0_292"/>
          <p:cNvSpPr txBox="1"/>
          <p:nvPr>
            <p:ph idx="1" type="subTitle"/>
          </p:nvPr>
        </p:nvSpPr>
        <p:spPr>
          <a:xfrm>
            <a:off x="265500" y="3692001"/>
            <a:ext cx="4045200" cy="1794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g59872c1abf_0_292"/>
          <p:cNvSpPr txBox="1"/>
          <p:nvPr>
            <p:ph idx="2" type="body"/>
          </p:nvPr>
        </p:nvSpPr>
        <p:spPr>
          <a:xfrm>
            <a:off x="4939500" y="965600"/>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8" name="Google Shape;48;g59872c1abf_0_29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g59872c1abf_0_299"/>
          <p:cNvSpPr txBox="1"/>
          <p:nvPr>
            <p:ph idx="1" type="body"/>
          </p:nvPr>
        </p:nvSpPr>
        <p:spPr>
          <a:xfrm>
            <a:off x="311700" y="5649100"/>
            <a:ext cx="5998800" cy="7983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51" name="Google Shape;51;g59872c1abf_0_29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9" name="Shape 9"/>
        <p:cNvGrpSpPr/>
        <p:nvPr/>
      </p:nvGrpSpPr>
      <p:grpSpPr>
        <a:xfrm>
          <a:off x="0" y="0"/>
          <a:ext cx="0" cy="0"/>
          <a:chOff x="0" y="0"/>
          <a:chExt cx="0" cy="0"/>
        </a:xfrm>
      </p:grpSpPr>
      <p:sp>
        <p:nvSpPr>
          <p:cNvPr id="10" name="Google Shape;10;g59872c1abf_0_25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1" name="Google Shape;11;g59872c1abf_0_25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12" name="Google Shape;12;g59872c1abf_0_25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3.png"/><Relationship Id="rId4" Type="http://schemas.openxmlformats.org/officeDocument/2006/relationships/image" Target="../media/image43.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43.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9.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8.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74.png"/><Relationship Id="rId5"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6.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5.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8.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5.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9.png"/><Relationship Id="rId4" Type="http://schemas.openxmlformats.org/officeDocument/2006/relationships/image" Target="../media/image87.png"/><Relationship Id="rId5" Type="http://schemas.openxmlformats.org/officeDocument/2006/relationships/hyperlink" Target="http://asignatura.us.es/imagendigital/Tema5-2_SegmentacionRegionesUmbralizacion.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g59872c1abf_0_8"/>
          <p:cNvSpPr txBox="1"/>
          <p:nvPr>
            <p:ph type="ctrTitle"/>
          </p:nvPr>
        </p:nvSpPr>
        <p:spPr>
          <a:xfrm>
            <a:off x="510450" y="1676400"/>
            <a:ext cx="8123100" cy="211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Segmentación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1"/>
          <p:cNvPicPr preferRelativeResize="0"/>
          <p:nvPr/>
        </p:nvPicPr>
        <p:blipFill rotWithShape="1">
          <a:blip r:embed="rId3">
            <a:alphaModFix/>
          </a:blip>
          <a:srcRect b="0" l="0" r="0" t="0"/>
          <a:stretch/>
        </p:blipFill>
        <p:spPr>
          <a:xfrm>
            <a:off x="643225" y="2444726"/>
            <a:ext cx="4327704" cy="972425"/>
          </a:xfrm>
          <a:prstGeom prst="rect">
            <a:avLst/>
          </a:prstGeom>
          <a:noFill/>
          <a:ln>
            <a:noFill/>
          </a:ln>
        </p:spPr>
      </p:pic>
      <p:sp>
        <p:nvSpPr>
          <p:cNvPr id="135" name="Google Shape;135;p1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36" name="Google Shape;136;p11"/>
          <p:cNvSpPr txBox="1"/>
          <p:nvPr>
            <p:ph idx="1" type="body"/>
          </p:nvPr>
        </p:nvSpPr>
        <p:spPr>
          <a:xfrm>
            <a:off x="311700" y="1536632"/>
            <a:ext cx="8520600" cy="90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Detección de Bordes:</a:t>
            </a:r>
            <a:endParaRPr/>
          </a:p>
        </p:txBody>
      </p:sp>
      <p:pic>
        <p:nvPicPr>
          <p:cNvPr id="137" name="Google Shape;137;p11"/>
          <p:cNvPicPr preferRelativeResize="0"/>
          <p:nvPr/>
        </p:nvPicPr>
        <p:blipFill rotWithShape="1">
          <a:blip r:embed="rId4">
            <a:alphaModFix/>
          </a:blip>
          <a:srcRect b="0" l="0" r="0" t="0"/>
          <a:stretch/>
        </p:blipFill>
        <p:spPr>
          <a:xfrm>
            <a:off x="4955637" y="3417150"/>
            <a:ext cx="3876675" cy="299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13"/>
          <p:cNvPicPr preferRelativeResize="0"/>
          <p:nvPr/>
        </p:nvPicPr>
        <p:blipFill rotWithShape="1">
          <a:blip r:embed="rId3">
            <a:alphaModFix/>
          </a:blip>
          <a:srcRect b="0" l="0" r="0" t="0"/>
          <a:stretch/>
        </p:blipFill>
        <p:spPr>
          <a:xfrm>
            <a:off x="2320925" y="1830387"/>
            <a:ext cx="4506912" cy="3321050"/>
          </a:xfrm>
          <a:prstGeom prst="rect">
            <a:avLst/>
          </a:prstGeom>
          <a:noFill/>
          <a:ln>
            <a:noFill/>
          </a:ln>
        </p:spPr>
      </p:pic>
      <p:pic>
        <p:nvPicPr>
          <p:cNvPr id="143" name="Google Shape;143;p13"/>
          <p:cNvPicPr preferRelativeResize="0"/>
          <p:nvPr/>
        </p:nvPicPr>
        <p:blipFill rotWithShape="1">
          <a:blip r:embed="rId4">
            <a:alphaModFix/>
          </a:blip>
          <a:srcRect b="0" l="0" r="0" t="0"/>
          <a:stretch/>
        </p:blipFill>
        <p:spPr>
          <a:xfrm>
            <a:off x="7283450" y="1858962"/>
            <a:ext cx="1092200" cy="2054225"/>
          </a:xfrm>
          <a:prstGeom prst="rect">
            <a:avLst/>
          </a:prstGeom>
          <a:noFill/>
          <a:ln>
            <a:noFill/>
          </a:ln>
        </p:spPr>
      </p:pic>
      <p:sp>
        <p:nvSpPr>
          <p:cNvPr id="144" name="Google Shape;144;p1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45" name="Google Shape;145;p1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15"/>
          <p:cNvPicPr preferRelativeResize="0"/>
          <p:nvPr/>
        </p:nvPicPr>
        <p:blipFill rotWithShape="1">
          <a:blip r:embed="rId3">
            <a:alphaModFix/>
          </a:blip>
          <a:srcRect b="0" l="0" r="0" t="0"/>
          <a:stretch/>
        </p:blipFill>
        <p:spPr>
          <a:xfrm>
            <a:off x="1311126" y="2432043"/>
            <a:ext cx="6192650" cy="1993899"/>
          </a:xfrm>
          <a:prstGeom prst="rect">
            <a:avLst/>
          </a:prstGeom>
          <a:noFill/>
          <a:ln>
            <a:noFill/>
          </a:ln>
        </p:spPr>
      </p:pic>
      <p:sp>
        <p:nvSpPr>
          <p:cNvPr id="151" name="Google Shape;151;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19"/>
          <p:cNvPicPr preferRelativeResize="0"/>
          <p:nvPr/>
        </p:nvPicPr>
        <p:blipFill rotWithShape="1">
          <a:blip r:embed="rId3">
            <a:alphaModFix/>
          </a:blip>
          <a:srcRect b="0" l="0" r="0" t="0"/>
          <a:stretch/>
        </p:blipFill>
        <p:spPr>
          <a:xfrm>
            <a:off x="2020887" y="1730375"/>
            <a:ext cx="5116512" cy="3856037"/>
          </a:xfrm>
          <a:prstGeom prst="rect">
            <a:avLst/>
          </a:prstGeom>
          <a:noFill/>
          <a:ln>
            <a:noFill/>
          </a:ln>
        </p:spPr>
      </p:pic>
      <p:pic>
        <p:nvPicPr>
          <p:cNvPr id="157" name="Google Shape;157;p19"/>
          <p:cNvPicPr preferRelativeResize="0"/>
          <p:nvPr/>
        </p:nvPicPr>
        <p:blipFill rotWithShape="1">
          <a:blip r:embed="rId4">
            <a:alphaModFix/>
          </a:blip>
          <a:srcRect b="0" l="0" r="0" t="0"/>
          <a:stretch/>
        </p:blipFill>
        <p:spPr>
          <a:xfrm>
            <a:off x="7229475" y="1733550"/>
            <a:ext cx="1058862" cy="3187700"/>
          </a:xfrm>
          <a:prstGeom prst="rect">
            <a:avLst/>
          </a:prstGeom>
          <a:noFill/>
          <a:ln>
            <a:noFill/>
          </a:ln>
        </p:spPr>
      </p:pic>
      <p:sp>
        <p:nvSpPr>
          <p:cNvPr id="158" name="Google Shape;158;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59" name="Google Shape;159;p1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pic>
        <p:nvPicPr>
          <p:cNvPr id="165" name="Google Shape;165;p16"/>
          <p:cNvPicPr preferRelativeResize="0"/>
          <p:nvPr/>
        </p:nvPicPr>
        <p:blipFill rotWithShape="1">
          <a:blip r:embed="rId3">
            <a:alphaModFix/>
          </a:blip>
          <a:srcRect b="48805" l="62976" r="10439" t="38291"/>
          <a:stretch/>
        </p:blipFill>
        <p:spPr>
          <a:xfrm>
            <a:off x="447375" y="1533350"/>
            <a:ext cx="4466525" cy="1446750"/>
          </a:xfrm>
          <a:prstGeom prst="rect">
            <a:avLst/>
          </a:prstGeom>
          <a:noFill/>
          <a:ln>
            <a:noFill/>
          </a:ln>
        </p:spPr>
      </p:pic>
      <p:pic>
        <p:nvPicPr>
          <p:cNvPr id="166" name="Google Shape;166;p16"/>
          <p:cNvPicPr preferRelativeResize="0"/>
          <p:nvPr/>
        </p:nvPicPr>
        <p:blipFill rotWithShape="1">
          <a:blip r:embed="rId4">
            <a:alphaModFix/>
          </a:blip>
          <a:srcRect b="16024" l="62955" r="14346" t="72073"/>
          <a:stretch/>
        </p:blipFill>
        <p:spPr>
          <a:xfrm>
            <a:off x="593775" y="4956350"/>
            <a:ext cx="3549475" cy="1163276"/>
          </a:xfrm>
          <a:prstGeom prst="rect">
            <a:avLst/>
          </a:prstGeom>
          <a:noFill/>
          <a:ln>
            <a:noFill/>
          </a:ln>
        </p:spPr>
      </p:pic>
      <p:pic>
        <p:nvPicPr>
          <p:cNvPr id="167" name="Google Shape;167;p16"/>
          <p:cNvPicPr preferRelativeResize="0"/>
          <p:nvPr/>
        </p:nvPicPr>
        <p:blipFill rotWithShape="1">
          <a:blip r:embed="rId5">
            <a:alphaModFix/>
          </a:blip>
          <a:srcRect b="60839" l="62824" r="12452" t="25178"/>
          <a:stretch/>
        </p:blipFill>
        <p:spPr>
          <a:xfrm>
            <a:off x="517450" y="3156575"/>
            <a:ext cx="4233824" cy="1387650"/>
          </a:xfrm>
          <a:prstGeom prst="rect">
            <a:avLst/>
          </a:prstGeom>
          <a:noFill/>
          <a:ln>
            <a:noFill/>
          </a:ln>
        </p:spPr>
      </p:pic>
      <p:pic>
        <p:nvPicPr>
          <p:cNvPr id="168" name="Google Shape;168;p16"/>
          <p:cNvPicPr preferRelativeResize="0"/>
          <p:nvPr/>
        </p:nvPicPr>
        <p:blipFill rotWithShape="1">
          <a:blip r:embed="rId6">
            <a:alphaModFix/>
          </a:blip>
          <a:srcRect b="53821" l="62545" r="18394" t="29710"/>
          <a:stretch/>
        </p:blipFill>
        <p:spPr>
          <a:xfrm>
            <a:off x="5124425" y="3384985"/>
            <a:ext cx="3549475" cy="19167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9"/>
          <p:cNvPicPr preferRelativeResize="0"/>
          <p:nvPr/>
        </p:nvPicPr>
        <p:blipFill rotWithShape="1">
          <a:blip r:embed="rId3">
            <a:alphaModFix/>
          </a:blip>
          <a:srcRect b="0" l="0" r="0" t="0"/>
          <a:stretch/>
        </p:blipFill>
        <p:spPr>
          <a:xfrm>
            <a:off x="1933325" y="4518450"/>
            <a:ext cx="4570411" cy="1639887"/>
          </a:xfrm>
          <a:prstGeom prst="rect">
            <a:avLst/>
          </a:prstGeom>
          <a:noFill/>
          <a:ln>
            <a:noFill/>
          </a:ln>
        </p:spPr>
      </p:pic>
      <p:sp>
        <p:nvSpPr>
          <p:cNvPr id="174" name="Google Shape;174;p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Thresholding (Umbral)</a:t>
            </a:r>
            <a:endParaRPr/>
          </a:p>
        </p:txBody>
      </p:sp>
      <p:sp>
        <p:nvSpPr>
          <p:cNvPr id="175" name="Google Shape;175;p39"/>
          <p:cNvSpPr txBox="1"/>
          <p:nvPr>
            <p:ph idx="1" type="body"/>
          </p:nvPr>
        </p:nvSpPr>
        <p:spPr>
          <a:xfrm>
            <a:off x="311700" y="1536610"/>
            <a:ext cx="8520600" cy="31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Primer paso en el proceso de segmentación.</a:t>
            </a:r>
            <a:endParaRPr/>
          </a:p>
          <a:p>
            <a:pPr indent="-342900" lvl="0" marL="457200" rtl="0" algn="l">
              <a:spcBef>
                <a:spcPts val="0"/>
              </a:spcBef>
              <a:spcAft>
                <a:spcPts val="0"/>
              </a:spcAft>
              <a:buSzPts val="1800"/>
              <a:buChar char="●"/>
            </a:pPr>
            <a:r>
              <a:rPr lang="en-US"/>
              <a:t>Tiene como base el histograma de la imagen.</a:t>
            </a:r>
            <a:endParaRPr/>
          </a:p>
          <a:p>
            <a:pPr indent="-342900" lvl="0" marL="457200" rtl="0" algn="l">
              <a:spcBef>
                <a:spcPts val="0"/>
              </a:spcBef>
              <a:spcAft>
                <a:spcPts val="0"/>
              </a:spcAft>
              <a:buSzPts val="1800"/>
              <a:buChar char="●"/>
            </a:pPr>
            <a:r>
              <a:rPr lang="en-US"/>
              <a:t>Cuando es un </a:t>
            </a:r>
            <a:r>
              <a:rPr lang="en-US"/>
              <a:t>único</a:t>
            </a:r>
            <a:r>
              <a:rPr lang="en-US"/>
              <a:t> valor es interpretado </a:t>
            </a:r>
            <a:r>
              <a:rPr lang="en-US"/>
              <a:t>matemáticamente</a:t>
            </a:r>
            <a:r>
              <a:rPr lang="en-US"/>
              <a:t> como:</a:t>
            </a:r>
            <a:endParaRPr/>
          </a:p>
          <a:p>
            <a:pPr indent="0" lvl="0" marL="0" rtl="0" algn="l">
              <a:spcBef>
                <a:spcPts val="1600"/>
              </a:spcBef>
              <a:spcAft>
                <a:spcPts val="1600"/>
              </a:spcAft>
              <a:buNone/>
            </a:pPr>
            <a:r>
              <a:t/>
            </a:r>
            <a:endParaRPr/>
          </a:p>
        </p:txBody>
      </p:sp>
      <p:pic>
        <p:nvPicPr>
          <p:cNvPr id="176" name="Google Shape;176;p39"/>
          <p:cNvPicPr preferRelativeResize="0"/>
          <p:nvPr/>
        </p:nvPicPr>
        <p:blipFill rotWithShape="1">
          <a:blip r:embed="rId4">
            <a:alphaModFix/>
          </a:blip>
          <a:srcRect b="16619" l="66378" r="9303" t="71229"/>
          <a:stretch/>
        </p:blipFill>
        <p:spPr>
          <a:xfrm>
            <a:off x="2139100" y="3032325"/>
            <a:ext cx="3079325" cy="963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 name="Google Shape;182;p40"/>
          <p:cNvSpPr txBox="1"/>
          <p:nvPr>
            <p:ph idx="1" type="body"/>
          </p:nvPr>
        </p:nvSpPr>
        <p:spPr>
          <a:xfrm>
            <a:off x="311700" y="1536609"/>
            <a:ext cx="8520600" cy="4645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US"/>
              <a:t>Algoritmo:</a:t>
            </a:r>
            <a:endParaRPr b="1"/>
          </a:p>
          <a:p>
            <a:pPr indent="-342900" lvl="0" marL="914400" marR="0" rtl="0" algn="l">
              <a:lnSpc>
                <a:spcPct val="115000"/>
              </a:lnSpc>
              <a:spcBef>
                <a:spcPts val="0"/>
              </a:spcBef>
              <a:spcAft>
                <a:spcPts val="0"/>
              </a:spcAft>
              <a:buSzPts val="1800"/>
              <a:buAutoNum type="arabicPeriod"/>
            </a:pPr>
            <a:r>
              <a:rPr lang="en-US"/>
              <a:t>Seleccione una estimativa inicial de T ( puede ser el tono medio de gris).</a:t>
            </a:r>
            <a:endParaRPr/>
          </a:p>
          <a:p>
            <a:pPr indent="-342900" lvl="0" marL="914400" marR="0" rtl="0" algn="l">
              <a:lnSpc>
                <a:spcPct val="115000"/>
              </a:lnSpc>
              <a:spcBef>
                <a:spcPts val="0"/>
              </a:spcBef>
              <a:spcAft>
                <a:spcPts val="0"/>
              </a:spcAft>
              <a:buSzPts val="1800"/>
              <a:buAutoNum type="arabicPeriod"/>
            </a:pPr>
            <a:r>
              <a:rPr lang="en-US"/>
              <a:t>La </a:t>
            </a:r>
            <a:r>
              <a:rPr lang="en-US"/>
              <a:t>segmentación</a:t>
            </a:r>
            <a:r>
              <a:rPr lang="en-US"/>
              <a:t> origina 2 grupos: G</a:t>
            </a:r>
            <a:r>
              <a:rPr baseline="-25000" lang="en-US"/>
              <a:t>1</a:t>
            </a:r>
            <a:r>
              <a:rPr lang="en-US"/>
              <a:t> y G</a:t>
            </a:r>
            <a:r>
              <a:rPr baseline="-25000" lang="en-US"/>
              <a:t>2</a:t>
            </a:r>
            <a:r>
              <a:rPr lang="en-US"/>
              <a:t>, en donde </a:t>
            </a:r>
            <a:r>
              <a:rPr lang="en-US"/>
              <a:t>G</a:t>
            </a:r>
            <a:r>
              <a:rPr baseline="-25000" lang="en-US"/>
              <a:t>1</a:t>
            </a:r>
            <a:r>
              <a:rPr lang="en-US"/>
              <a:t> tiene pixeles menores a T.</a:t>
            </a:r>
            <a:endParaRPr/>
          </a:p>
          <a:p>
            <a:pPr indent="-342900" lvl="0" marL="914400" marR="0" rtl="0" algn="l">
              <a:lnSpc>
                <a:spcPct val="115000"/>
              </a:lnSpc>
              <a:spcBef>
                <a:spcPts val="0"/>
              </a:spcBef>
              <a:spcAft>
                <a:spcPts val="0"/>
              </a:spcAft>
              <a:buSzPts val="1800"/>
              <a:buAutoNum type="arabicPeriod"/>
            </a:pPr>
            <a:r>
              <a:rPr lang="en-US"/>
              <a:t>Calcular la media de los niveles de gris en </a:t>
            </a:r>
            <a:r>
              <a:rPr lang="en-US"/>
              <a:t>G</a:t>
            </a:r>
            <a:r>
              <a:rPr baseline="-25000" lang="en-US"/>
              <a:t>1</a:t>
            </a:r>
            <a:r>
              <a:rPr lang="en-US"/>
              <a:t> y G</a:t>
            </a:r>
            <a:r>
              <a:rPr baseline="-25000" lang="en-US"/>
              <a:t>2</a:t>
            </a:r>
            <a:r>
              <a:rPr lang="en-US"/>
              <a:t>( 𝜇</a:t>
            </a:r>
            <a:r>
              <a:rPr baseline="-25000" lang="en-US"/>
              <a:t>1 </a:t>
            </a:r>
            <a:r>
              <a:rPr lang="en-US"/>
              <a:t>y </a:t>
            </a:r>
            <a:r>
              <a:rPr lang="en-US"/>
              <a:t>𝜇</a:t>
            </a:r>
            <a:r>
              <a:rPr baseline="-25000" lang="en-US"/>
              <a:t>2</a:t>
            </a:r>
            <a:r>
              <a:rPr lang="en-US"/>
              <a:t>).</a:t>
            </a:r>
            <a:endParaRPr/>
          </a:p>
          <a:p>
            <a:pPr indent="-342900" lvl="0" marL="914400" marR="0" rtl="0" algn="l">
              <a:lnSpc>
                <a:spcPct val="115000"/>
              </a:lnSpc>
              <a:spcBef>
                <a:spcPts val="0"/>
              </a:spcBef>
              <a:spcAft>
                <a:spcPts val="0"/>
              </a:spcAft>
              <a:buSzPts val="1800"/>
              <a:buAutoNum type="arabicPeriod"/>
            </a:pPr>
            <a:r>
              <a:rPr lang="en-US"/>
              <a:t>Calcular el nuevo T usando :</a:t>
            </a:r>
            <a:endParaRPr/>
          </a:p>
          <a:p>
            <a:pPr indent="0" lvl="0" marL="1371600" marR="0" rtl="0" algn="l">
              <a:lnSpc>
                <a:spcPct val="115000"/>
              </a:lnSpc>
              <a:spcBef>
                <a:spcPts val="1600"/>
              </a:spcBef>
              <a:spcAft>
                <a:spcPts val="0"/>
              </a:spcAft>
              <a:buNone/>
            </a:pPr>
            <a:r>
              <a:t/>
            </a:r>
            <a:endParaRPr/>
          </a:p>
          <a:p>
            <a:pPr indent="0" lvl="0" marL="1371600" marR="0" rtl="0" algn="l">
              <a:lnSpc>
                <a:spcPct val="115000"/>
              </a:lnSpc>
              <a:spcBef>
                <a:spcPts val="1600"/>
              </a:spcBef>
              <a:spcAft>
                <a:spcPts val="0"/>
              </a:spcAft>
              <a:buNone/>
            </a:pPr>
            <a:r>
              <a:t/>
            </a:r>
            <a:endParaRPr/>
          </a:p>
          <a:p>
            <a:pPr indent="-342900" lvl="0" marL="914400" marR="0" rtl="0" algn="l">
              <a:lnSpc>
                <a:spcPct val="115000"/>
              </a:lnSpc>
              <a:spcBef>
                <a:spcPts val="1600"/>
              </a:spcBef>
              <a:spcAft>
                <a:spcPts val="0"/>
              </a:spcAft>
              <a:buSzPts val="1800"/>
              <a:buAutoNum type="arabicPeriod"/>
            </a:pPr>
            <a:r>
              <a:rPr lang="en-US"/>
              <a:t>Repetir los pasos de 2 a 4 hasta que las diferencias entre T en las </a:t>
            </a:r>
            <a:r>
              <a:rPr lang="en-US"/>
              <a:t>próximas</a:t>
            </a:r>
            <a:r>
              <a:rPr lang="en-US"/>
              <a:t> iteraciones sea un valor Tn predefinido.</a:t>
            </a:r>
            <a:endParaRPr/>
          </a:p>
          <a:p>
            <a:pPr indent="0" lvl="0" marL="914400" rtl="0" algn="l">
              <a:spcBef>
                <a:spcPts val="1600"/>
              </a:spcBef>
              <a:spcAft>
                <a:spcPts val="1600"/>
              </a:spcAft>
              <a:buNone/>
            </a:pPr>
            <a:r>
              <a:t/>
            </a:r>
            <a:endParaRPr/>
          </a:p>
        </p:txBody>
      </p:sp>
      <p:pic>
        <p:nvPicPr>
          <p:cNvPr id="183" name="Google Shape;183;p40"/>
          <p:cNvPicPr preferRelativeResize="0"/>
          <p:nvPr/>
        </p:nvPicPr>
        <p:blipFill rotWithShape="1">
          <a:blip r:embed="rId3">
            <a:alphaModFix/>
          </a:blip>
          <a:srcRect b="57113" l="77892" r="9511" t="34659"/>
          <a:stretch/>
        </p:blipFill>
        <p:spPr>
          <a:xfrm>
            <a:off x="3488906" y="3845125"/>
            <a:ext cx="1870570" cy="76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42"/>
          <p:cNvPicPr preferRelativeResize="0"/>
          <p:nvPr/>
        </p:nvPicPr>
        <p:blipFill rotWithShape="1">
          <a:blip r:embed="rId3">
            <a:alphaModFix/>
          </a:blip>
          <a:srcRect b="0" l="0" r="0" t="0"/>
          <a:stretch/>
        </p:blipFill>
        <p:spPr>
          <a:xfrm>
            <a:off x="1763712" y="1898650"/>
            <a:ext cx="5614987" cy="2243137"/>
          </a:xfrm>
          <a:prstGeom prst="rect">
            <a:avLst/>
          </a:prstGeom>
          <a:noFill/>
          <a:ln>
            <a:noFill/>
          </a:ln>
        </p:spPr>
      </p:pic>
      <p:pic>
        <p:nvPicPr>
          <p:cNvPr id="189" name="Google Shape;189;p42"/>
          <p:cNvPicPr preferRelativeResize="0"/>
          <p:nvPr/>
        </p:nvPicPr>
        <p:blipFill rotWithShape="1">
          <a:blip r:embed="rId4">
            <a:alphaModFix/>
          </a:blip>
          <a:srcRect b="0" l="0" r="0" t="0"/>
          <a:stretch/>
        </p:blipFill>
        <p:spPr>
          <a:xfrm>
            <a:off x="1754187" y="4278312"/>
            <a:ext cx="5554662" cy="577850"/>
          </a:xfrm>
          <a:prstGeom prst="rect">
            <a:avLst/>
          </a:prstGeom>
          <a:noFill/>
          <a:ln>
            <a:noFill/>
          </a:ln>
        </p:spPr>
      </p:pic>
      <p:sp>
        <p:nvSpPr>
          <p:cNvPr id="190" name="Google Shape;190;p4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p4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g59872c1abf_0_46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198" name="Google Shape;198;g59872c1abf_0_46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Se usa cuando el método de Threshold Simple no funciona correctamente.</a:t>
            </a:r>
            <a:endParaRPr/>
          </a:p>
          <a:p>
            <a:pPr indent="-342900" lvl="0" marL="457200" rtl="0" algn="l">
              <a:spcBef>
                <a:spcPts val="0"/>
              </a:spcBef>
              <a:spcAft>
                <a:spcPts val="0"/>
              </a:spcAft>
              <a:buSzPts val="1800"/>
              <a:buChar char="●"/>
            </a:pPr>
            <a:r>
              <a:rPr lang="en-US"/>
              <a:t>La solución es dividir la imagen en sub-imágenes y aplicar threshold individual.</a:t>
            </a:r>
            <a:endParaRPr/>
          </a:p>
          <a:p>
            <a:pPr indent="0" lvl="0" marL="0" rtl="0" algn="l">
              <a:spcBef>
                <a:spcPts val="1600"/>
              </a:spcBef>
              <a:spcAft>
                <a:spcPts val="1600"/>
              </a:spcAft>
              <a:buNone/>
            </a:pPr>
            <a:r>
              <a:t/>
            </a:r>
            <a:endParaRPr/>
          </a:p>
        </p:txBody>
      </p:sp>
      <p:pic>
        <p:nvPicPr>
          <p:cNvPr id="199" name="Google Shape;199;g59872c1abf_0_469"/>
          <p:cNvPicPr preferRelativeResize="0"/>
          <p:nvPr/>
        </p:nvPicPr>
        <p:blipFill rotWithShape="1">
          <a:blip r:embed="rId3">
            <a:alphaModFix/>
          </a:blip>
          <a:srcRect b="35140" l="66472" r="12083" t="50772"/>
          <a:stretch/>
        </p:blipFill>
        <p:spPr>
          <a:xfrm>
            <a:off x="2432912" y="3173375"/>
            <a:ext cx="4278176" cy="1756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g59872c1abf_0_47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206" name="Google Shape;206;g59872c1abf_0_47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Método de Otsu:</a:t>
            </a:r>
            <a:endParaRPr b="1"/>
          </a:p>
          <a:p>
            <a:pPr indent="-342900" lvl="0" marL="457200" rtl="0" algn="l">
              <a:spcBef>
                <a:spcPts val="1600"/>
              </a:spcBef>
              <a:spcAft>
                <a:spcPts val="0"/>
              </a:spcAft>
              <a:buSzPts val="1800"/>
              <a:buChar char="●"/>
            </a:pPr>
            <a:r>
              <a:rPr lang="en-US"/>
              <a:t>El método de Otsu, llamado así en honor a Nobuyuki Otsu que lo inventó en 1979, utiliza técnicas estadísticas, para resolver el problema.</a:t>
            </a:r>
            <a:endParaRPr/>
          </a:p>
          <a:p>
            <a:pPr indent="-342900" lvl="0" marL="457200" rtl="0" algn="l">
              <a:spcBef>
                <a:spcPts val="0"/>
              </a:spcBef>
              <a:spcAft>
                <a:spcPts val="0"/>
              </a:spcAft>
              <a:buSzPts val="1800"/>
              <a:buChar char="●"/>
            </a:pPr>
            <a:r>
              <a:rPr lang="en-US"/>
              <a:t> En concreto, se utiliza la varianza, que es una medida de la dispersión de valores (en este caso se trata de la dispersión de los niveles de gris).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Introducción</a:t>
            </a:r>
            <a:endParaRPr/>
          </a:p>
        </p:txBody>
      </p:sp>
      <p:sp>
        <p:nvSpPr>
          <p:cNvPr id="70" name="Google Shape;70;p1"/>
          <p:cNvSpPr txBox="1"/>
          <p:nvPr>
            <p:ph idx="1" type="body"/>
          </p:nvPr>
        </p:nvSpPr>
        <p:spPr>
          <a:xfrm>
            <a:off x="311700" y="1536625"/>
            <a:ext cx="8338800" cy="154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Es un proceso básico en el análisis de una imagen.</a:t>
            </a:r>
            <a:endParaRPr/>
          </a:p>
          <a:p>
            <a:pPr indent="-342900" lvl="0" marL="457200" rtl="0" algn="l">
              <a:spcBef>
                <a:spcPts val="0"/>
              </a:spcBef>
              <a:spcAft>
                <a:spcPts val="0"/>
              </a:spcAft>
              <a:buSzPts val="1800"/>
              <a:buChar char="●"/>
            </a:pPr>
            <a:r>
              <a:rPr lang="en-US"/>
              <a:t>Se utiliza generalmente para la extracción de características</a:t>
            </a:r>
            <a:endParaRPr/>
          </a:p>
        </p:txBody>
      </p:sp>
      <p:pic>
        <p:nvPicPr>
          <p:cNvPr id="71" name="Google Shape;71;p1"/>
          <p:cNvPicPr preferRelativeResize="0"/>
          <p:nvPr/>
        </p:nvPicPr>
        <p:blipFill rotWithShape="1">
          <a:blip r:embed="rId3">
            <a:alphaModFix/>
          </a:blip>
          <a:srcRect b="51959" l="61962" r="5050" t="28040"/>
          <a:stretch/>
        </p:blipFill>
        <p:spPr>
          <a:xfrm>
            <a:off x="1749525" y="3258975"/>
            <a:ext cx="5644950" cy="2139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59872c1abf_0_50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g59872c1abf_0_50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Paso 1: </a:t>
            </a:r>
            <a:r>
              <a:rPr lang="en-US"/>
              <a:t>Calcular  el histograma normalizado de la imagen. </a:t>
            </a:r>
            <a:endParaRPr/>
          </a:p>
          <a:p>
            <a:pPr indent="457200" lvl="0" marL="0" rtl="0" algn="l">
              <a:spcBef>
                <a:spcPts val="1600"/>
              </a:spcBef>
              <a:spcAft>
                <a:spcPts val="0"/>
              </a:spcAft>
              <a:buNone/>
            </a:pPr>
            <a:r>
              <a:rPr lang="en-US"/>
              <a:t>f(x,y) = imagen M x N; </a:t>
            </a:r>
            <a:endParaRPr/>
          </a:p>
          <a:p>
            <a:pPr indent="457200" lvl="0" marL="0" rtl="0" algn="l">
              <a:spcBef>
                <a:spcPts val="1600"/>
              </a:spcBef>
              <a:spcAft>
                <a:spcPts val="0"/>
              </a:spcAft>
              <a:buNone/>
            </a:pPr>
            <a:r>
              <a:rPr lang="en-US"/>
              <a:t>{0,1,2,…,L-1}  = niveles de gris de la imagen; </a:t>
            </a:r>
            <a:endParaRPr/>
          </a:p>
          <a:p>
            <a:pPr indent="457200" lvl="0" marL="0" rtl="0" algn="l">
              <a:spcBef>
                <a:spcPts val="1600"/>
              </a:spcBef>
              <a:spcAft>
                <a:spcPts val="0"/>
              </a:spcAft>
              <a:buNone/>
            </a:pPr>
            <a:r>
              <a:rPr lang="en-US"/>
              <a:t>n</a:t>
            </a:r>
            <a:r>
              <a:rPr baseline="-25000" lang="en-US"/>
              <a:t>i</a:t>
            </a:r>
            <a:r>
              <a:rPr lang="en-US"/>
              <a:t>  =   número de píxeles con nivel de intensidad i; </a:t>
            </a:r>
            <a:endParaRPr/>
          </a:p>
          <a:p>
            <a:pPr indent="0" lvl="0" marL="0" rtl="0" algn="l">
              <a:spcBef>
                <a:spcPts val="1600"/>
              </a:spcBef>
              <a:spcAft>
                <a:spcPts val="1600"/>
              </a:spcAft>
              <a:buNone/>
            </a:pPr>
            <a:r>
              <a:rPr lang="en-US"/>
              <a:t>                        = probabilidad de que ocurra el nivel de intensidad i. </a:t>
            </a:r>
            <a:endParaRPr/>
          </a:p>
        </p:txBody>
      </p:sp>
      <p:pic>
        <p:nvPicPr>
          <p:cNvPr id="214" name="Google Shape;214;g59872c1abf_0_509"/>
          <p:cNvPicPr preferRelativeResize="0"/>
          <p:nvPr/>
        </p:nvPicPr>
        <p:blipFill rotWithShape="1">
          <a:blip r:embed="rId3">
            <a:alphaModFix/>
          </a:blip>
          <a:srcRect b="26092" l="29562" r="59897" t="63213"/>
          <a:stretch/>
        </p:blipFill>
        <p:spPr>
          <a:xfrm>
            <a:off x="658200" y="3508650"/>
            <a:ext cx="963750" cy="61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59872c1abf_0_5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g59872c1abf_0_51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Paso 2:</a:t>
            </a:r>
            <a:r>
              <a:rPr lang="en-US"/>
              <a:t> Calcular las sumas acumulativas P</a:t>
            </a:r>
            <a:r>
              <a:rPr baseline="-25000" lang="en-US"/>
              <a:t>1</a:t>
            </a:r>
            <a:r>
              <a:rPr lang="en-US"/>
              <a:t> (k), k= 0, 1,…, L-1.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Si pre-definimos un valor umbral T en el nivel de intensidad k (T=k), entonces se divide el conjunto de píxeles de la imagen en dos clases: </a:t>
            </a:r>
            <a:endParaRPr/>
          </a:p>
          <a:p>
            <a:pPr indent="0" lvl="0" marL="0" rtl="0" algn="l">
              <a:spcBef>
                <a:spcPts val="1600"/>
              </a:spcBef>
              <a:spcAft>
                <a:spcPts val="0"/>
              </a:spcAft>
              <a:buNone/>
            </a:pPr>
            <a:r>
              <a:rPr lang="en-US"/>
              <a:t>C</a:t>
            </a:r>
            <a:r>
              <a:rPr baseline="-25000" lang="en-US"/>
              <a:t>1</a:t>
            </a:r>
            <a:r>
              <a:rPr lang="en-US"/>
              <a:t> = píxeles con nivel de intensidad en [0,k] </a:t>
            </a:r>
            <a:endParaRPr/>
          </a:p>
          <a:p>
            <a:pPr indent="0" lvl="0" marL="0" rtl="0" algn="l">
              <a:spcBef>
                <a:spcPts val="1600"/>
              </a:spcBef>
              <a:spcAft>
                <a:spcPts val="0"/>
              </a:spcAft>
              <a:buNone/>
            </a:pPr>
            <a:r>
              <a:rPr lang="en-US"/>
              <a:t>C</a:t>
            </a:r>
            <a:r>
              <a:rPr baseline="-25000" lang="en-US"/>
              <a:t>2</a:t>
            </a:r>
            <a:r>
              <a:rPr lang="en-US"/>
              <a:t> = píxeles con nivel de intensidad en [k+1,L-1] </a:t>
            </a:r>
            <a:endParaRPr/>
          </a:p>
          <a:p>
            <a:pPr indent="0" lvl="0" marL="0" rtl="0" algn="l">
              <a:spcBef>
                <a:spcPts val="1600"/>
              </a:spcBef>
              <a:spcAft>
                <a:spcPts val="1600"/>
              </a:spcAft>
              <a:buNone/>
            </a:pPr>
            <a:r>
              <a:rPr lang="en-US"/>
              <a:t>Entonces, 𝑃</a:t>
            </a:r>
            <a:r>
              <a:rPr baseline="-25000" lang="en-US"/>
              <a:t>1</a:t>
            </a:r>
            <a:r>
              <a:rPr lang="en-US"/>
              <a:t> 𝑘 indica la probabilidad de que un </a:t>
            </a:r>
            <a:r>
              <a:rPr lang="en-US"/>
              <a:t>píxel</a:t>
            </a:r>
            <a:r>
              <a:rPr lang="en-US"/>
              <a:t> pertenezca a la clase C</a:t>
            </a:r>
            <a:r>
              <a:rPr baseline="-25000" lang="en-US"/>
              <a:t>1 </a:t>
            </a:r>
            <a:r>
              <a:rPr lang="en-US"/>
              <a:t>(probabilidad de que ocurra la clase C</a:t>
            </a:r>
            <a:r>
              <a:rPr baseline="-25000" lang="en-US"/>
              <a:t>1</a:t>
            </a:r>
            <a:r>
              <a:rPr lang="en-US"/>
              <a:t> ).</a:t>
            </a:r>
            <a:endParaRPr/>
          </a:p>
        </p:txBody>
      </p:sp>
      <p:pic>
        <p:nvPicPr>
          <p:cNvPr id="222" name="Google Shape;222;g59872c1abf_0_517"/>
          <p:cNvPicPr preferRelativeResize="0"/>
          <p:nvPr/>
        </p:nvPicPr>
        <p:blipFill rotWithShape="1">
          <a:blip r:embed="rId3">
            <a:alphaModFix/>
          </a:blip>
          <a:srcRect b="63404" l="40586" r="47571" t="32277"/>
          <a:stretch/>
        </p:blipFill>
        <p:spPr>
          <a:xfrm>
            <a:off x="2832025" y="2026848"/>
            <a:ext cx="2887550" cy="592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59872c1abf_0_5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g59872c1abf_0_52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Paso 3: Calcular las medias acumulativas: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Paso 4: C</a:t>
            </a:r>
            <a:r>
              <a:rPr lang="en-US"/>
              <a:t>alcul</a:t>
            </a:r>
            <a:r>
              <a:rPr lang="en-US"/>
              <a:t>ar la media global: </a:t>
            </a:r>
            <a:endParaRPr/>
          </a:p>
          <a:p>
            <a:pPr indent="0" lvl="0" marL="0" rtl="0" algn="l">
              <a:spcBef>
                <a:spcPts val="1600"/>
              </a:spcBef>
              <a:spcAft>
                <a:spcPts val="1600"/>
              </a:spcAft>
              <a:buNone/>
            </a:pPr>
            <a:r>
              <a:t/>
            </a:r>
            <a:endParaRPr/>
          </a:p>
        </p:txBody>
      </p:sp>
      <p:pic>
        <p:nvPicPr>
          <p:cNvPr id="230" name="Google Shape;230;g59872c1abf_0_524"/>
          <p:cNvPicPr preferRelativeResize="0"/>
          <p:nvPr/>
        </p:nvPicPr>
        <p:blipFill rotWithShape="1">
          <a:blip r:embed="rId3">
            <a:alphaModFix/>
          </a:blip>
          <a:srcRect b="46769" l="33932" r="38046" t="46348"/>
          <a:stretch/>
        </p:blipFill>
        <p:spPr>
          <a:xfrm>
            <a:off x="3244625" y="2364725"/>
            <a:ext cx="2562198" cy="393300"/>
          </a:xfrm>
          <a:prstGeom prst="rect">
            <a:avLst/>
          </a:prstGeom>
          <a:noFill/>
          <a:ln>
            <a:noFill/>
          </a:ln>
        </p:spPr>
      </p:pic>
      <p:pic>
        <p:nvPicPr>
          <p:cNvPr id="231" name="Google Shape;231;g59872c1abf_0_524"/>
          <p:cNvPicPr preferRelativeResize="0"/>
          <p:nvPr/>
        </p:nvPicPr>
        <p:blipFill rotWithShape="1">
          <a:blip r:embed="rId3">
            <a:alphaModFix/>
          </a:blip>
          <a:srcRect b="18320" l="41198" r="38045" t="66304"/>
          <a:stretch/>
        </p:blipFill>
        <p:spPr>
          <a:xfrm>
            <a:off x="3623050" y="3572975"/>
            <a:ext cx="1897901" cy="87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59872c1abf_0_53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g59872c1abf_0_53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Paso 5: Calcular la varianza entre clases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Este valor mide la dispersión entre los valores de intensidad de las dos clases C</a:t>
            </a:r>
            <a:r>
              <a:rPr baseline="-25000" lang="en-US"/>
              <a:t>1 </a:t>
            </a:r>
            <a:r>
              <a:rPr lang="en-US"/>
              <a:t>y C</a:t>
            </a:r>
            <a:r>
              <a:rPr baseline="-25000" lang="en-US"/>
              <a:t>2</a:t>
            </a:r>
            <a:r>
              <a:rPr lang="en-US"/>
              <a:t> definidas al tomar como valor umbral el valor de intensidad k.</a:t>
            </a:r>
            <a:endParaRPr/>
          </a:p>
        </p:txBody>
      </p:sp>
      <p:pic>
        <p:nvPicPr>
          <p:cNvPr id="239" name="Google Shape;239;g59872c1abf_0_533"/>
          <p:cNvPicPr preferRelativeResize="0"/>
          <p:nvPr/>
        </p:nvPicPr>
        <p:blipFill rotWithShape="1">
          <a:blip r:embed="rId3">
            <a:alphaModFix/>
          </a:blip>
          <a:srcRect b="49536" l="34446" r="31362" t="40180"/>
          <a:stretch/>
        </p:blipFill>
        <p:spPr>
          <a:xfrm>
            <a:off x="2964750" y="2330975"/>
            <a:ext cx="3126374" cy="587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59872c1abf_0_5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246" name="Google Shape;246;g59872c1abf_0_53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Paso 6: Maximizar la varianza anterior: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Este paso persigue el objetivo inicial, dispersar lo máximo posible los niveles de intensidad de las dos clases. Si el máximo no es único, definir 𝑘 ∗ como la media de todos los máximos posibles.</a:t>
            </a:r>
            <a:endParaRPr/>
          </a:p>
          <a:p>
            <a:pPr indent="0" lvl="0" marL="0" rtl="0" algn="l">
              <a:spcBef>
                <a:spcPts val="1600"/>
              </a:spcBef>
              <a:spcAft>
                <a:spcPts val="1600"/>
              </a:spcAft>
              <a:buNone/>
            </a:pPr>
            <a:r>
              <a:t/>
            </a:r>
            <a:endParaRPr/>
          </a:p>
        </p:txBody>
      </p:sp>
      <p:pic>
        <p:nvPicPr>
          <p:cNvPr id="247" name="Google Shape;247;g59872c1abf_0_539"/>
          <p:cNvPicPr preferRelativeResize="0"/>
          <p:nvPr/>
        </p:nvPicPr>
        <p:blipFill rotWithShape="1">
          <a:blip r:embed="rId3">
            <a:alphaModFix/>
          </a:blip>
          <a:srcRect b="42545" l="34959" r="39332" t="49228"/>
          <a:stretch/>
        </p:blipFill>
        <p:spPr>
          <a:xfrm>
            <a:off x="2822850" y="2529725"/>
            <a:ext cx="3155926" cy="631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g59872c1abf_0_5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254" name="Google Shape;254;g59872c1abf_0_5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Paso 7: Obtener la medida de separabilidad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Es decir, cociente entre la varianza de clases y la varianza global. Como la varianza global es constante, mientras mayor diversidad de niveles de intensidad haya entre las clases, mayor será esta medida</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 </a:t>
            </a:r>
            <a:endParaRPr/>
          </a:p>
        </p:txBody>
      </p:sp>
      <p:pic>
        <p:nvPicPr>
          <p:cNvPr id="255" name="Google Shape;255;g59872c1abf_0_549"/>
          <p:cNvPicPr preferRelativeResize="0"/>
          <p:nvPr/>
        </p:nvPicPr>
        <p:blipFill rotWithShape="1">
          <a:blip r:embed="rId3">
            <a:alphaModFix/>
          </a:blip>
          <a:srcRect b="48302" l="32904" r="48071" t="40592"/>
          <a:stretch/>
        </p:blipFill>
        <p:spPr>
          <a:xfrm>
            <a:off x="3211500" y="2382275"/>
            <a:ext cx="1981050" cy="722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g59872c1abf_0_48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262" name="Google Shape;262;g59872c1abf_0_48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g59872c1abf_0_482"/>
          <p:cNvPicPr preferRelativeResize="0"/>
          <p:nvPr/>
        </p:nvPicPr>
        <p:blipFill rotWithShape="1">
          <a:blip r:embed="rId3">
            <a:alphaModFix/>
          </a:blip>
          <a:srcRect b="21567" l="32647" r="33418" t="34072"/>
          <a:stretch/>
        </p:blipFill>
        <p:spPr>
          <a:xfrm>
            <a:off x="1829525" y="1732913"/>
            <a:ext cx="5094774" cy="4162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3"/>
          <p:cNvPicPr preferRelativeResize="0"/>
          <p:nvPr/>
        </p:nvPicPr>
        <p:blipFill rotWithShape="1">
          <a:blip r:embed="rId3">
            <a:alphaModFix/>
          </a:blip>
          <a:srcRect b="0" l="0" r="0" t="0"/>
          <a:stretch/>
        </p:blipFill>
        <p:spPr>
          <a:xfrm>
            <a:off x="2643187" y="1693862"/>
            <a:ext cx="3857625" cy="3560762"/>
          </a:xfrm>
          <a:prstGeom prst="rect">
            <a:avLst/>
          </a:prstGeom>
          <a:noFill/>
          <a:ln>
            <a:noFill/>
          </a:ln>
        </p:spPr>
      </p:pic>
      <p:pic>
        <p:nvPicPr>
          <p:cNvPr id="269" name="Google Shape;269;p43"/>
          <p:cNvPicPr preferRelativeResize="0"/>
          <p:nvPr/>
        </p:nvPicPr>
        <p:blipFill rotWithShape="1">
          <a:blip r:embed="rId4">
            <a:alphaModFix/>
          </a:blip>
          <a:srcRect b="0" l="0" r="0" t="0"/>
          <a:stretch/>
        </p:blipFill>
        <p:spPr>
          <a:xfrm>
            <a:off x="6605587" y="1695450"/>
            <a:ext cx="1047750" cy="3367087"/>
          </a:xfrm>
          <a:prstGeom prst="rect">
            <a:avLst/>
          </a:prstGeom>
          <a:noFill/>
          <a:ln>
            <a:noFill/>
          </a:ln>
        </p:spPr>
      </p:pic>
      <p:sp>
        <p:nvSpPr>
          <p:cNvPr id="270" name="Google Shape;270;p4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Threshold Adaptativo</a:t>
            </a:r>
            <a:endParaRPr/>
          </a:p>
          <a:p>
            <a:pPr indent="0" lvl="0" marL="0" rtl="0" algn="l">
              <a:spcBef>
                <a:spcPts val="0"/>
              </a:spcBef>
              <a:spcAft>
                <a:spcPts val="0"/>
              </a:spcAft>
              <a:buNone/>
            </a:pPr>
            <a:r>
              <a:t/>
            </a:r>
            <a:endParaRPr/>
          </a:p>
        </p:txBody>
      </p:sp>
      <p:sp>
        <p:nvSpPr>
          <p:cNvPr id="271" name="Google Shape;271;p4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9"/>
          <p:cNvPicPr preferRelativeResize="0"/>
          <p:nvPr/>
        </p:nvPicPr>
        <p:blipFill rotWithShape="1">
          <a:blip r:embed="rId3">
            <a:alphaModFix/>
          </a:blip>
          <a:srcRect b="0" l="0" r="0" t="0"/>
          <a:stretch/>
        </p:blipFill>
        <p:spPr>
          <a:xfrm>
            <a:off x="1658937" y="1890712"/>
            <a:ext cx="5792787" cy="1844675"/>
          </a:xfrm>
          <a:prstGeom prst="rect">
            <a:avLst/>
          </a:prstGeom>
          <a:noFill/>
          <a:ln>
            <a:noFill/>
          </a:ln>
        </p:spPr>
      </p:pic>
      <p:pic>
        <p:nvPicPr>
          <p:cNvPr id="277" name="Google Shape;277;p49"/>
          <p:cNvPicPr preferRelativeResize="0"/>
          <p:nvPr/>
        </p:nvPicPr>
        <p:blipFill rotWithShape="1">
          <a:blip r:embed="rId4">
            <a:alphaModFix/>
          </a:blip>
          <a:srcRect b="0" l="0" r="0" t="0"/>
          <a:stretch/>
        </p:blipFill>
        <p:spPr>
          <a:xfrm>
            <a:off x="1630362" y="3760787"/>
            <a:ext cx="5905500" cy="614362"/>
          </a:xfrm>
          <a:prstGeom prst="rect">
            <a:avLst/>
          </a:prstGeom>
          <a:noFill/>
          <a:ln>
            <a:noFill/>
          </a:ln>
        </p:spPr>
      </p:pic>
      <p:sp>
        <p:nvSpPr>
          <p:cNvPr id="278" name="Google Shape;278;p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g59872c1abf_0_49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a:t>
            </a:r>
            <a:r>
              <a:rPr lang="en-US"/>
              <a:t>División</a:t>
            </a:r>
            <a:endParaRPr/>
          </a:p>
        </p:txBody>
      </p:sp>
      <p:sp>
        <p:nvSpPr>
          <p:cNvPr id="286" name="Google Shape;286;g59872c1abf_0_49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US"/>
              <a:t>Se subdivide la imagen inicialmente en un conjunto de regiones disjuntas, dentro de las cuales, se volverá a realizar una subdivisión o bien una fusión entre ellas, dependiendo de si se verifican las condiciones prefijadas. </a:t>
            </a:r>
            <a:endParaRPr/>
          </a:p>
          <a:p>
            <a:pPr indent="-342900" lvl="0" marL="457200" rtl="0" algn="just">
              <a:spcBef>
                <a:spcPts val="0"/>
              </a:spcBef>
              <a:spcAft>
                <a:spcPts val="0"/>
              </a:spcAft>
              <a:buSzPts val="1800"/>
              <a:buChar char="●"/>
            </a:pPr>
            <a:r>
              <a:rPr lang="en-US"/>
              <a:t>La estructura más usada es la de árbol cuaternario</a:t>
            </a:r>
            <a:endParaRPr/>
          </a:p>
          <a:p>
            <a:pPr indent="0" lvl="0" marL="0" rtl="0" algn="l">
              <a:spcBef>
                <a:spcPts val="1600"/>
              </a:spcBef>
              <a:spcAft>
                <a:spcPts val="1600"/>
              </a:spcAft>
              <a:buNone/>
            </a:pPr>
            <a:r>
              <a:t/>
            </a:r>
            <a:endParaRPr/>
          </a:p>
        </p:txBody>
      </p:sp>
      <p:pic>
        <p:nvPicPr>
          <p:cNvPr id="287" name="Google Shape;287;g59872c1abf_0_490"/>
          <p:cNvPicPr preferRelativeResize="0"/>
          <p:nvPr/>
        </p:nvPicPr>
        <p:blipFill rotWithShape="1">
          <a:blip r:embed="rId3">
            <a:alphaModFix/>
          </a:blip>
          <a:srcRect b="0" l="0" r="0" t="0"/>
          <a:stretch/>
        </p:blipFill>
        <p:spPr>
          <a:xfrm>
            <a:off x="2321350" y="3507675"/>
            <a:ext cx="4166451" cy="201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g59872c1abf_0_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Introducción</a:t>
            </a:r>
            <a:endParaRPr/>
          </a:p>
        </p:txBody>
      </p:sp>
      <p:sp>
        <p:nvSpPr>
          <p:cNvPr id="78" name="Google Shape;78;g59872c1abf_0_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Usualmente se pone en </a:t>
            </a:r>
            <a:r>
              <a:rPr lang="en-US"/>
              <a:t>práctica</a:t>
            </a:r>
            <a:r>
              <a:rPr lang="en-US"/>
              <a:t> los conceptos anteriormente revisados.</a:t>
            </a:r>
            <a:endParaRPr/>
          </a:p>
          <a:p>
            <a:pPr indent="-342900" lvl="0" marL="457200" rtl="0" algn="l">
              <a:spcBef>
                <a:spcPts val="0"/>
              </a:spcBef>
              <a:spcAft>
                <a:spcPts val="0"/>
              </a:spcAft>
              <a:buSzPts val="1800"/>
              <a:buChar char="●"/>
            </a:pPr>
            <a:r>
              <a:rPr lang="en-US"/>
              <a:t>Los algoritmos de segmentación se basan en la discontinuidad o en la similaridad.</a:t>
            </a:r>
            <a:endParaRPr/>
          </a:p>
          <a:p>
            <a:pPr indent="0" lvl="0" marL="457200" rtl="0" algn="l">
              <a:spcBef>
                <a:spcPts val="1600"/>
              </a:spcBef>
              <a:spcAft>
                <a:spcPts val="1600"/>
              </a:spcAft>
              <a:buNone/>
            </a:pPr>
            <a:r>
              <a:t/>
            </a:r>
            <a:endParaRPr/>
          </a:p>
        </p:txBody>
      </p:sp>
      <p:sp>
        <p:nvSpPr>
          <p:cNvPr id="79" name="Google Shape;79;g59872c1abf_0_4"/>
          <p:cNvSpPr txBox="1"/>
          <p:nvPr/>
        </p:nvSpPr>
        <p:spPr>
          <a:xfrm>
            <a:off x="1561363" y="3256362"/>
            <a:ext cx="2322600" cy="5079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Discontinuidad</a:t>
            </a:r>
            <a:endParaRPr/>
          </a:p>
        </p:txBody>
      </p:sp>
      <p:sp>
        <p:nvSpPr>
          <p:cNvPr id="80" name="Google Shape;80;g59872c1abf_0_4"/>
          <p:cNvSpPr txBox="1"/>
          <p:nvPr/>
        </p:nvSpPr>
        <p:spPr>
          <a:xfrm>
            <a:off x="5284050" y="3256362"/>
            <a:ext cx="1854300" cy="5079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Similaridad</a:t>
            </a:r>
            <a:endParaRPr/>
          </a:p>
        </p:txBody>
      </p:sp>
      <p:sp>
        <p:nvSpPr>
          <p:cNvPr id="81" name="Google Shape;81;g59872c1abf_0_4"/>
          <p:cNvSpPr txBox="1"/>
          <p:nvPr/>
        </p:nvSpPr>
        <p:spPr>
          <a:xfrm>
            <a:off x="1770913" y="4715275"/>
            <a:ext cx="2298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Puntos aislados</a:t>
            </a:r>
            <a:endParaRPr/>
          </a:p>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Lineas</a:t>
            </a:r>
            <a:endParaRPr/>
          </a:p>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Bordes de la imagen</a:t>
            </a:r>
            <a:endParaRPr/>
          </a:p>
        </p:txBody>
      </p:sp>
      <p:sp>
        <p:nvSpPr>
          <p:cNvPr id="82" name="Google Shape;82;g59872c1abf_0_4"/>
          <p:cNvSpPr txBox="1"/>
          <p:nvPr/>
        </p:nvSpPr>
        <p:spPr>
          <a:xfrm>
            <a:off x="5284050" y="4715275"/>
            <a:ext cx="2298600" cy="83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Thresholding</a:t>
            </a:r>
            <a:endParaRPr/>
          </a:p>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Crecimiento de regiones</a:t>
            </a:r>
            <a:endParaRPr/>
          </a:p>
        </p:txBody>
      </p:sp>
      <p:sp>
        <p:nvSpPr>
          <p:cNvPr id="83" name="Google Shape;83;g59872c1abf_0_4"/>
          <p:cNvSpPr/>
          <p:nvPr/>
        </p:nvSpPr>
        <p:spPr>
          <a:xfrm>
            <a:off x="2597999" y="4159650"/>
            <a:ext cx="322200" cy="395400"/>
          </a:xfrm>
          <a:prstGeom prst="downArrow">
            <a:avLst>
              <a:gd fmla="val 12825" name="adj1"/>
              <a:gd fmla="val 50000" name="adj2"/>
            </a:avLst>
          </a:pr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 name="Google Shape;84;g59872c1abf_0_4"/>
          <p:cNvSpPr/>
          <p:nvPr/>
        </p:nvSpPr>
        <p:spPr>
          <a:xfrm>
            <a:off x="6026999" y="4235850"/>
            <a:ext cx="322200" cy="395400"/>
          </a:xfrm>
          <a:prstGeom prst="downArrow">
            <a:avLst>
              <a:gd fmla="val 12825" name="adj1"/>
              <a:gd fmla="val 50000" name="adj2"/>
            </a:avLst>
          </a:pr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59872c1abf_0_55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División</a:t>
            </a:r>
            <a:endParaRPr/>
          </a:p>
        </p:txBody>
      </p:sp>
      <p:sp>
        <p:nvSpPr>
          <p:cNvPr id="294" name="Google Shape;294;g59872c1abf_0_55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Paso 1: Se define un test de homogeneidad. • </a:t>
            </a:r>
            <a:endParaRPr/>
          </a:p>
          <a:p>
            <a:pPr indent="0" lvl="0" marL="0" rtl="0" algn="l">
              <a:spcBef>
                <a:spcPts val="1600"/>
              </a:spcBef>
              <a:spcAft>
                <a:spcPts val="0"/>
              </a:spcAft>
              <a:buNone/>
            </a:pPr>
            <a:r>
              <a:rPr lang="en-US"/>
              <a:t>Paso 2: Se subdivide la imagen en los cuatro cuadrantes disjuntos. </a:t>
            </a:r>
            <a:endParaRPr/>
          </a:p>
          <a:p>
            <a:pPr indent="0" lvl="0" marL="0" rtl="0" algn="l">
              <a:spcBef>
                <a:spcPts val="1600"/>
              </a:spcBef>
              <a:spcAft>
                <a:spcPts val="0"/>
              </a:spcAft>
              <a:buNone/>
            </a:pPr>
            <a:r>
              <a:rPr lang="en-US"/>
              <a:t>Paso 3: Se calcula la medida de homogeneidad para cada cuadrante. </a:t>
            </a:r>
            <a:endParaRPr/>
          </a:p>
          <a:p>
            <a:pPr indent="0" lvl="0" marL="0" rtl="0" algn="l">
              <a:spcBef>
                <a:spcPts val="1600"/>
              </a:spcBef>
              <a:spcAft>
                <a:spcPts val="0"/>
              </a:spcAft>
              <a:buNone/>
            </a:pPr>
            <a:r>
              <a:rPr lang="en-US"/>
              <a:t>Paso 4: Si una región no verifica la condición, se vuelve a subdividir y se repite el proceso hasta que todas las regiones pasan el test de homogeneidad. </a:t>
            </a:r>
            <a:endParaRPr/>
          </a:p>
          <a:p>
            <a:pPr indent="0" lvl="0" marL="0" rtl="0" algn="l">
              <a:spcBef>
                <a:spcPts val="1600"/>
              </a:spcBef>
              <a:spcAft>
                <a:spcPts val="0"/>
              </a:spcAft>
              <a:buNone/>
            </a:pPr>
            <a:r>
              <a:rPr lang="en-US"/>
              <a:t>Paso 5: Se fusionan dos regiones adyacentes si la condición de homogeneidad se verifica para la unión de las mismas.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59872c1abf_0_49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Similaridad: División</a:t>
            </a:r>
            <a:endParaRPr/>
          </a:p>
        </p:txBody>
      </p:sp>
      <p:sp>
        <p:nvSpPr>
          <p:cNvPr id="301" name="Google Shape;301;g59872c1abf_0_49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g59872c1abf_0_498"/>
          <p:cNvPicPr preferRelativeResize="0"/>
          <p:nvPr/>
        </p:nvPicPr>
        <p:blipFill rotWithShape="1">
          <a:blip r:embed="rId3">
            <a:alphaModFix/>
          </a:blip>
          <a:srcRect b="17045" l="15426" r="59124" t="31127"/>
          <a:stretch/>
        </p:blipFill>
        <p:spPr>
          <a:xfrm>
            <a:off x="311700" y="2585700"/>
            <a:ext cx="2327149" cy="2961800"/>
          </a:xfrm>
          <a:prstGeom prst="rect">
            <a:avLst/>
          </a:prstGeom>
          <a:noFill/>
          <a:ln>
            <a:noFill/>
          </a:ln>
        </p:spPr>
      </p:pic>
      <p:pic>
        <p:nvPicPr>
          <p:cNvPr id="303" name="Google Shape;303;g59872c1abf_0_498"/>
          <p:cNvPicPr preferRelativeResize="0"/>
          <p:nvPr/>
        </p:nvPicPr>
        <p:blipFill rotWithShape="1">
          <a:blip r:embed="rId4">
            <a:alphaModFix/>
          </a:blip>
          <a:srcRect b="25057" l="48334" r="22231" t="23118"/>
          <a:stretch/>
        </p:blipFill>
        <p:spPr>
          <a:xfrm>
            <a:off x="3808988" y="3925575"/>
            <a:ext cx="1857002" cy="2043500"/>
          </a:xfrm>
          <a:prstGeom prst="rect">
            <a:avLst/>
          </a:prstGeom>
          <a:noFill/>
          <a:ln>
            <a:noFill/>
          </a:ln>
        </p:spPr>
      </p:pic>
      <p:pic>
        <p:nvPicPr>
          <p:cNvPr id="304" name="Google Shape;304;g59872c1abf_0_498"/>
          <p:cNvPicPr preferRelativeResize="0"/>
          <p:nvPr/>
        </p:nvPicPr>
        <p:blipFill rotWithShape="1">
          <a:blip r:embed="rId3">
            <a:alphaModFix/>
          </a:blip>
          <a:srcRect b="17045" l="49747" r="23137" t="31127"/>
          <a:stretch/>
        </p:blipFill>
        <p:spPr>
          <a:xfrm>
            <a:off x="3737500" y="1536625"/>
            <a:ext cx="1999974" cy="2388950"/>
          </a:xfrm>
          <a:prstGeom prst="rect">
            <a:avLst/>
          </a:prstGeom>
          <a:noFill/>
          <a:ln>
            <a:noFill/>
          </a:ln>
        </p:spPr>
      </p:pic>
      <p:pic>
        <p:nvPicPr>
          <p:cNvPr id="305" name="Google Shape;305;g59872c1abf_0_498"/>
          <p:cNvPicPr preferRelativeResize="0"/>
          <p:nvPr/>
        </p:nvPicPr>
        <p:blipFill rotWithShape="1">
          <a:blip r:embed="rId5">
            <a:alphaModFix/>
          </a:blip>
          <a:srcRect b="34304" l="49367" r="23897" t="13868"/>
          <a:stretch/>
        </p:blipFill>
        <p:spPr>
          <a:xfrm>
            <a:off x="6487800" y="2585700"/>
            <a:ext cx="1857002" cy="22498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g59872c7ffa_0_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Segmentación por Similaridad: Crecimiento de Regiones</a:t>
            </a:r>
            <a:endParaRPr/>
          </a:p>
        </p:txBody>
      </p:sp>
      <p:sp>
        <p:nvSpPr>
          <p:cNvPr id="312" name="Google Shape;312;g59872c7ffa_0_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US"/>
              <a:t>Es un procedimiento que agrupa los píxeles o subregiones de la imagen en regiones mayores basándose en un criterio prefijado.</a:t>
            </a:r>
            <a:endParaRPr/>
          </a:p>
          <a:p>
            <a:pPr indent="-342900" lvl="0" marL="457200" rtl="0" algn="just">
              <a:spcBef>
                <a:spcPts val="0"/>
              </a:spcBef>
              <a:spcAft>
                <a:spcPts val="0"/>
              </a:spcAft>
              <a:buSzPts val="1800"/>
              <a:buChar char="●"/>
            </a:pPr>
            <a:r>
              <a:rPr lang="en-US"/>
              <a:t>Normalmente se empieza con unos puntos “semillas” para formar una determinada región, añadiendo aquellos píxeles vecinos que cumplan la propiedad especificada (por ejemplo, que estén en un rango de nivel de gris determinado). </a:t>
            </a:r>
            <a:endParaRPr/>
          </a:p>
          <a:p>
            <a:pPr indent="-342900" lvl="0" marL="457200" rtl="0" algn="just">
              <a:spcBef>
                <a:spcPts val="0"/>
              </a:spcBef>
              <a:spcAft>
                <a:spcPts val="0"/>
              </a:spcAft>
              <a:buSzPts val="1800"/>
              <a:buChar char="●"/>
            </a:pPr>
            <a:r>
              <a:rPr lang="en-US"/>
              <a:t>La propiedad considerada en el crecimiento de regiones debe tener en cuenta la información sobre conectividad o adyacencia de la imagen. </a:t>
            </a:r>
            <a:endParaRPr/>
          </a:p>
          <a:p>
            <a:pPr indent="-342900" lvl="0" marL="457200" rtl="0" algn="just">
              <a:spcBef>
                <a:spcPts val="0"/>
              </a:spcBef>
              <a:spcAft>
                <a:spcPts val="0"/>
              </a:spcAft>
              <a:buSzPts val="1800"/>
              <a:buChar char="●"/>
            </a:pPr>
            <a:r>
              <a:rPr lang="en-US"/>
              <a:t>Otro factor importante es la condición de parada.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59872c7ffa_0_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Segmentación por Similaridad: Crecimiento de Regiones</a:t>
            </a:r>
            <a:endParaRPr/>
          </a:p>
        </p:txBody>
      </p:sp>
      <p:sp>
        <p:nvSpPr>
          <p:cNvPr id="319" name="Google Shape;319;g59872c7ffa_0_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Tener en cuenta</a:t>
            </a:r>
            <a:r>
              <a:rPr lang="en-US"/>
              <a:t>: </a:t>
            </a:r>
            <a:endParaRPr/>
          </a:p>
          <a:p>
            <a:pPr indent="-342900" lvl="0" marL="457200" rtl="0" algn="l">
              <a:spcBef>
                <a:spcPts val="1600"/>
              </a:spcBef>
              <a:spcAft>
                <a:spcPts val="0"/>
              </a:spcAft>
              <a:buSzPts val="1800"/>
              <a:buChar char="●"/>
            </a:pPr>
            <a:r>
              <a:rPr lang="en-US"/>
              <a:t>F(x,y) la imagen de entrada (tamaño MxN). </a:t>
            </a:r>
            <a:endParaRPr/>
          </a:p>
          <a:p>
            <a:pPr indent="-342900" lvl="0" marL="457200" rtl="0" algn="l">
              <a:spcBef>
                <a:spcPts val="0"/>
              </a:spcBef>
              <a:spcAft>
                <a:spcPts val="0"/>
              </a:spcAft>
              <a:buSzPts val="1800"/>
              <a:buChar char="●"/>
            </a:pPr>
            <a:r>
              <a:rPr lang="en-US"/>
              <a:t>S(x,y) la matriz semilla conteniendo unos en las localizaciones de los píxeles semilla y ceros en el resto </a:t>
            </a:r>
            <a:r>
              <a:rPr lang="en-US"/>
              <a:t>(tamaño MxN).</a:t>
            </a:r>
            <a:r>
              <a:rPr lang="en-US"/>
              <a:t>; </a:t>
            </a:r>
            <a:endParaRPr/>
          </a:p>
          <a:p>
            <a:pPr indent="-342900" lvl="0" marL="457200" rtl="0" algn="l">
              <a:spcBef>
                <a:spcPts val="0"/>
              </a:spcBef>
              <a:spcAft>
                <a:spcPts val="0"/>
              </a:spcAft>
              <a:buSzPts val="1800"/>
              <a:buChar char="●"/>
            </a:pPr>
            <a:r>
              <a:rPr lang="en-US"/>
              <a:t>Q un predicado para ser aplicado en cada posición (x,y). </a:t>
            </a:r>
            <a:endParaRPr/>
          </a:p>
          <a:p>
            <a:pPr indent="0" lvl="0" marL="91440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g59872c7ffa_0_1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Segmentación por Similaridad: Crecimiento de Regiones</a:t>
            </a:r>
            <a:endParaRPr/>
          </a:p>
        </p:txBody>
      </p:sp>
      <p:sp>
        <p:nvSpPr>
          <p:cNvPr id="326" name="Google Shape;326;g59872c7ffa_0_1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t>
            </a:r>
            <a:r>
              <a:rPr lang="en-US"/>
              <a:t>lgoritmo de crecimiento de regiones basado en la 8 conectividad consiste en:</a:t>
            </a:r>
            <a:endParaRPr/>
          </a:p>
          <a:p>
            <a:pPr indent="0" lvl="0" marL="0" rtl="0" algn="l">
              <a:spcBef>
                <a:spcPts val="1600"/>
              </a:spcBef>
              <a:spcAft>
                <a:spcPts val="0"/>
              </a:spcAft>
              <a:buNone/>
            </a:pPr>
            <a:r>
              <a:rPr lang="en-US"/>
              <a:t>Paso 1: Encuentra todas las componentes conexas en S(x,y) y erosiona cada componente conexa a un pixel; etiqueta todos los píxeles encontrados con unos y el resto de píxeles con ceros. </a:t>
            </a:r>
            <a:endParaRPr/>
          </a:p>
          <a:p>
            <a:pPr indent="0" lvl="0" marL="0" rtl="0" algn="l">
              <a:spcBef>
                <a:spcPts val="1600"/>
              </a:spcBef>
              <a:spcAft>
                <a:spcPts val="0"/>
              </a:spcAft>
              <a:buNone/>
            </a:pPr>
            <a:r>
              <a:rPr lang="en-US"/>
              <a:t>Paso 2: Forma una imagen Fq tal que, Fq(x,y) =1 si la imagen F satisface el predicado en la posición (x,y); en caso contrario Fq(x,y) =0.</a:t>
            </a:r>
            <a:r>
              <a:rPr lang="en-US"/>
              <a:t> </a:t>
            </a:r>
            <a:endParaRPr/>
          </a:p>
          <a:p>
            <a:pPr indent="0" lvl="0" marL="0" rtl="0" algn="l">
              <a:spcBef>
                <a:spcPts val="1600"/>
              </a:spcBef>
              <a:spcAft>
                <a:spcPts val="0"/>
              </a:spcAft>
              <a:buNone/>
            </a:pPr>
            <a:r>
              <a:rPr lang="en-US"/>
              <a:t>Paso 3: </a:t>
            </a:r>
            <a:r>
              <a:rPr lang="en-US"/>
              <a:t>Sea G una imagen formada anexando a cada </a:t>
            </a:r>
            <a:r>
              <a:rPr lang="en-US"/>
              <a:t>píxel</a:t>
            </a:r>
            <a:r>
              <a:rPr lang="en-US"/>
              <a:t> semilla de S todos los píxeles 8-conexos tales que Fq = 1. </a:t>
            </a:r>
            <a:endParaRPr/>
          </a:p>
          <a:p>
            <a:pPr indent="0" lvl="0" marL="0" rtl="0" algn="l">
              <a:spcBef>
                <a:spcPts val="1600"/>
              </a:spcBef>
              <a:spcAft>
                <a:spcPts val="1600"/>
              </a:spcAft>
              <a:buNone/>
            </a:pPr>
            <a:r>
              <a:rPr lang="en-US"/>
              <a:t>Paso 4: </a:t>
            </a:r>
            <a:r>
              <a:rPr lang="en-US"/>
              <a:t>Etiqueta cada componente conexa de G (1, 2, 3, …). La imagen resultante es la imagen segmentada usando crecimiento de regiones.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g59872c7ffa_0_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Segmentación por Similaridad: Crecimiento de Regiones</a:t>
            </a:r>
            <a:endParaRPr/>
          </a:p>
        </p:txBody>
      </p:sp>
      <p:sp>
        <p:nvSpPr>
          <p:cNvPr id="333" name="Google Shape;333;g59872c7ffa_0_1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g59872c7ffa_0_19"/>
          <p:cNvPicPr preferRelativeResize="0"/>
          <p:nvPr/>
        </p:nvPicPr>
        <p:blipFill>
          <a:blip r:embed="rId3">
            <a:alphaModFix/>
          </a:blip>
          <a:stretch>
            <a:fillRect/>
          </a:stretch>
        </p:blipFill>
        <p:spPr>
          <a:xfrm>
            <a:off x="485775" y="2290770"/>
            <a:ext cx="5242674" cy="1596350"/>
          </a:xfrm>
          <a:prstGeom prst="rect">
            <a:avLst/>
          </a:prstGeom>
          <a:noFill/>
          <a:ln>
            <a:noFill/>
          </a:ln>
        </p:spPr>
      </p:pic>
      <p:pic>
        <p:nvPicPr>
          <p:cNvPr id="335" name="Google Shape;335;g59872c7ffa_0_19"/>
          <p:cNvPicPr preferRelativeResize="0"/>
          <p:nvPr/>
        </p:nvPicPr>
        <p:blipFill>
          <a:blip r:embed="rId4">
            <a:alphaModFix/>
          </a:blip>
          <a:stretch>
            <a:fillRect/>
          </a:stretch>
        </p:blipFill>
        <p:spPr>
          <a:xfrm>
            <a:off x="5977725" y="2290774"/>
            <a:ext cx="1927775" cy="1482050"/>
          </a:xfrm>
          <a:prstGeom prst="rect">
            <a:avLst/>
          </a:prstGeom>
          <a:noFill/>
          <a:ln>
            <a:noFill/>
          </a:ln>
        </p:spPr>
      </p:pic>
      <p:pic>
        <p:nvPicPr>
          <p:cNvPr id="336" name="Google Shape;336;g59872c7ffa_0_19"/>
          <p:cNvPicPr preferRelativeResize="0"/>
          <p:nvPr/>
        </p:nvPicPr>
        <p:blipFill>
          <a:blip r:embed="rId5">
            <a:alphaModFix/>
          </a:blip>
          <a:stretch>
            <a:fillRect/>
          </a:stretch>
        </p:blipFill>
        <p:spPr>
          <a:xfrm>
            <a:off x="3228075" y="4374000"/>
            <a:ext cx="2830174" cy="1225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g59872c7ffa_0_6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Segmentación por Similaridad: Crecimiento de Regiones</a:t>
            </a:r>
            <a:endParaRPr/>
          </a:p>
        </p:txBody>
      </p:sp>
      <p:sp>
        <p:nvSpPr>
          <p:cNvPr id="343" name="Google Shape;343;g59872c7ffa_0_6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4" name="Google Shape;344;g59872c7ffa_0_67"/>
          <p:cNvPicPr preferRelativeResize="0"/>
          <p:nvPr/>
        </p:nvPicPr>
        <p:blipFill>
          <a:blip r:embed="rId3">
            <a:alphaModFix/>
          </a:blip>
          <a:stretch>
            <a:fillRect/>
          </a:stretch>
        </p:blipFill>
        <p:spPr>
          <a:xfrm>
            <a:off x="485775" y="2290770"/>
            <a:ext cx="5242674" cy="1596350"/>
          </a:xfrm>
          <a:prstGeom prst="rect">
            <a:avLst/>
          </a:prstGeom>
          <a:noFill/>
          <a:ln>
            <a:noFill/>
          </a:ln>
        </p:spPr>
      </p:pic>
      <p:pic>
        <p:nvPicPr>
          <p:cNvPr id="345" name="Google Shape;345;g59872c7ffa_0_67"/>
          <p:cNvPicPr preferRelativeResize="0"/>
          <p:nvPr/>
        </p:nvPicPr>
        <p:blipFill>
          <a:blip r:embed="rId4">
            <a:alphaModFix/>
          </a:blip>
          <a:stretch>
            <a:fillRect/>
          </a:stretch>
        </p:blipFill>
        <p:spPr>
          <a:xfrm>
            <a:off x="5977725" y="2290774"/>
            <a:ext cx="1927775" cy="1482050"/>
          </a:xfrm>
          <a:prstGeom prst="rect">
            <a:avLst/>
          </a:prstGeom>
          <a:noFill/>
          <a:ln>
            <a:noFill/>
          </a:ln>
        </p:spPr>
      </p:pic>
      <p:pic>
        <p:nvPicPr>
          <p:cNvPr id="346" name="Google Shape;346;g59872c7ffa_0_67"/>
          <p:cNvPicPr preferRelativeResize="0"/>
          <p:nvPr/>
        </p:nvPicPr>
        <p:blipFill>
          <a:blip r:embed="rId5">
            <a:alphaModFix/>
          </a:blip>
          <a:stretch>
            <a:fillRect/>
          </a:stretch>
        </p:blipFill>
        <p:spPr>
          <a:xfrm>
            <a:off x="2621600" y="4038525"/>
            <a:ext cx="3209100" cy="1669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59872c7ffa_0_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g59872c7ffa_0_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g59872c7ffa_0_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g59872c7ffa_0_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28"/>
          <p:cNvPicPr preferRelativeResize="0"/>
          <p:nvPr/>
        </p:nvPicPr>
        <p:blipFill rotWithShape="1">
          <a:blip r:embed="rId3">
            <a:alphaModFix/>
          </a:blip>
          <a:srcRect b="0" l="0" r="0" t="0"/>
          <a:stretch/>
        </p:blipFill>
        <p:spPr>
          <a:xfrm>
            <a:off x="2017712" y="1798637"/>
            <a:ext cx="5106987" cy="3854450"/>
          </a:xfrm>
          <a:prstGeom prst="rect">
            <a:avLst/>
          </a:prstGeom>
          <a:noFill/>
          <a:ln>
            <a:noFill/>
          </a:ln>
        </p:spPr>
      </p:pic>
      <p:pic>
        <p:nvPicPr>
          <p:cNvPr id="366" name="Google Shape;366;p28"/>
          <p:cNvPicPr preferRelativeResize="0"/>
          <p:nvPr/>
        </p:nvPicPr>
        <p:blipFill rotWithShape="1">
          <a:blip r:embed="rId4">
            <a:alphaModFix/>
          </a:blip>
          <a:srcRect b="0" l="0" r="0" t="0"/>
          <a:stretch/>
        </p:blipFill>
        <p:spPr>
          <a:xfrm>
            <a:off x="7262812" y="1793875"/>
            <a:ext cx="1176337" cy="3914775"/>
          </a:xfrm>
          <a:prstGeom prst="rect">
            <a:avLst/>
          </a:prstGeom>
          <a:noFill/>
          <a:ln>
            <a:noFill/>
          </a:ln>
        </p:spPr>
      </p:pic>
      <p:sp>
        <p:nvSpPr>
          <p:cNvPr id="367" name="Google Shape;367;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4"/>
          <p:cNvPicPr preferRelativeResize="0"/>
          <p:nvPr/>
        </p:nvPicPr>
        <p:blipFill rotWithShape="1">
          <a:blip r:embed="rId3">
            <a:alphaModFix/>
          </a:blip>
          <a:srcRect b="0" l="0" r="0" t="0"/>
          <a:stretch/>
        </p:blipFill>
        <p:spPr>
          <a:xfrm>
            <a:off x="1689878" y="1035001"/>
            <a:ext cx="5764250" cy="5388226"/>
          </a:xfrm>
          <a:prstGeom prst="rect">
            <a:avLst/>
          </a:prstGeom>
          <a:noFill/>
          <a:ln>
            <a:noFill/>
          </a:ln>
        </p:spPr>
      </p:pic>
      <p:sp>
        <p:nvSpPr>
          <p:cNvPr id="90" name="Google Shape;90;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a:t>
            </a:r>
            <a:r>
              <a:rPr lang="en-US"/>
              <a:t>detección</a:t>
            </a:r>
            <a:r>
              <a:rPr lang="en-US"/>
              <a:t> de discontinuidad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44"/>
          <p:cNvPicPr preferRelativeResize="0"/>
          <p:nvPr/>
        </p:nvPicPr>
        <p:blipFill rotWithShape="1">
          <a:blip r:embed="rId3">
            <a:alphaModFix/>
          </a:blip>
          <a:srcRect b="0" l="0" r="0" t="0"/>
          <a:stretch/>
        </p:blipFill>
        <p:spPr>
          <a:xfrm>
            <a:off x="1528762" y="1738312"/>
            <a:ext cx="6084887" cy="3246437"/>
          </a:xfrm>
          <a:prstGeom prst="rect">
            <a:avLst/>
          </a:prstGeom>
          <a:noFill/>
          <a:ln>
            <a:noFill/>
          </a:ln>
        </p:spPr>
      </p:pic>
      <p:pic>
        <p:nvPicPr>
          <p:cNvPr id="374" name="Google Shape;374;p44"/>
          <p:cNvPicPr preferRelativeResize="0"/>
          <p:nvPr/>
        </p:nvPicPr>
        <p:blipFill rotWithShape="1">
          <a:blip r:embed="rId4">
            <a:alphaModFix/>
          </a:blip>
          <a:srcRect b="0" l="0" r="0" t="0"/>
          <a:stretch/>
        </p:blipFill>
        <p:spPr>
          <a:xfrm>
            <a:off x="1531937" y="5021262"/>
            <a:ext cx="5973762" cy="882650"/>
          </a:xfrm>
          <a:prstGeom prst="rect">
            <a:avLst/>
          </a:prstGeom>
          <a:noFill/>
          <a:ln>
            <a:noFill/>
          </a:ln>
        </p:spPr>
      </p:pic>
      <p:sp>
        <p:nvSpPr>
          <p:cNvPr id="375" name="Google Shape;375;p4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45"/>
          <p:cNvPicPr preferRelativeResize="0"/>
          <p:nvPr/>
        </p:nvPicPr>
        <p:blipFill rotWithShape="1">
          <a:blip r:embed="rId3">
            <a:alphaModFix/>
          </a:blip>
          <a:srcRect b="0" l="0" r="0" t="0"/>
          <a:stretch/>
        </p:blipFill>
        <p:spPr>
          <a:xfrm>
            <a:off x="1555750" y="1709737"/>
            <a:ext cx="6032500" cy="3248025"/>
          </a:xfrm>
          <a:prstGeom prst="rect">
            <a:avLst/>
          </a:prstGeom>
          <a:noFill/>
          <a:ln>
            <a:noFill/>
          </a:ln>
        </p:spPr>
      </p:pic>
      <p:pic>
        <p:nvPicPr>
          <p:cNvPr id="382" name="Google Shape;382;p45"/>
          <p:cNvPicPr preferRelativeResize="0"/>
          <p:nvPr/>
        </p:nvPicPr>
        <p:blipFill rotWithShape="1">
          <a:blip r:embed="rId4">
            <a:alphaModFix/>
          </a:blip>
          <a:srcRect b="0" l="0" r="0" t="0"/>
          <a:stretch/>
        </p:blipFill>
        <p:spPr>
          <a:xfrm>
            <a:off x="1504950" y="5016500"/>
            <a:ext cx="6165850" cy="903287"/>
          </a:xfrm>
          <a:prstGeom prst="rect">
            <a:avLst/>
          </a:prstGeom>
          <a:noFill/>
          <a:ln>
            <a:noFill/>
          </a:ln>
        </p:spPr>
      </p:pic>
      <p:sp>
        <p:nvSpPr>
          <p:cNvPr id="383" name="Google Shape;383;p4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46"/>
          <p:cNvPicPr preferRelativeResize="0"/>
          <p:nvPr/>
        </p:nvPicPr>
        <p:blipFill rotWithShape="1">
          <a:blip r:embed="rId3">
            <a:alphaModFix/>
          </a:blip>
          <a:srcRect b="0" l="0" r="0" t="0"/>
          <a:stretch/>
        </p:blipFill>
        <p:spPr>
          <a:xfrm>
            <a:off x="1570037" y="1728787"/>
            <a:ext cx="6003925" cy="3221037"/>
          </a:xfrm>
          <a:prstGeom prst="rect">
            <a:avLst/>
          </a:prstGeom>
          <a:noFill/>
          <a:ln>
            <a:noFill/>
          </a:ln>
        </p:spPr>
      </p:pic>
      <p:pic>
        <p:nvPicPr>
          <p:cNvPr id="390" name="Google Shape;390;p46"/>
          <p:cNvPicPr preferRelativeResize="0"/>
          <p:nvPr/>
        </p:nvPicPr>
        <p:blipFill rotWithShape="1">
          <a:blip r:embed="rId4">
            <a:alphaModFix/>
          </a:blip>
          <a:srcRect b="0" l="0" r="0" t="0"/>
          <a:stretch/>
        </p:blipFill>
        <p:spPr>
          <a:xfrm>
            <a:off x="1527175" y="4995862"/>
            <a:ext cx="6005512" cy="1014412"/>
          </a:xfrm>
          <a:prstGeom prst="rect">
            <a:avLst/>
          </a:prstGeom>
          <a:noFill/>
          <a:ln>
            <a:noFill/>
          </a:ln>
        </p:spPr>
      </p:pic>
      <p:sp>
        <p:nvSpPr>
          <p:cNvPr id="391" name="Google Shape;391;p4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47"/>
          <p:cNvPicPr preferRelativeResize="0"/>
          <p:nvPr/>
        </p:nvPicPr>
        <p:blipFill rotWithShape="1">
          <a:blip r:embed="rId3">
            <a:alphaModFix/>
          </a:blip>
          <a:srcRect b="0" l="0" r="0" t="0"/>
          <a:stretch/>
        </p:blipFill>
        <p:spPr>
          <a:xfrm>
            <a:off x="2163762" y="1668462"/>
            <a:ext cx="4814887" cy="3667125"/>
          </a:xfrm>
          <a:prstGeom prst="rect">
            <a:avLst/>
          </a:prstGeom>
          <a:noFill/>
          <a:ln>
            <a:noFill/>
          </a:ln>
        </p:spPr>
      </p:pic>
      <p:pic>
        <p:nvPicPr>
          <p:cNvPr id="398" name="Google Shape;398;p47"/>
          <p:cNvPicPr preferRelativeResize="0"/>
          <p:nvPr/>
        </p:nvPicPr>
        <p:blipFill rotWithShape="1">
          <a:blip r:embed="rId4">
            <a:alphaModFix/>
          </a:blip>
          <a:srcRect b="0" l="0" r="0" t="0"/>
          <a:stretch/>
        </p:blipFill>
        <p:spPr>
          <a:xfrm>
            <a:off x="2144712" y="5403850"/>
            <a:ext cx="4838700" cy="831850"/>
          </a:xfrm>
          <a:prstGeom prst="rect">
            <a:avLst/>
          </a:prstGeom>
          <a:noFill/>
          <a:ln>
            <a:noFill/>
          </a:ln>
        </p:spPr>
      </p:pic>
      <p:sp>
        <p:nvSpPr>
          <p:cNvPr id="399" name="Google Shape;399;p4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48"/>
          <p:cNvPicPr preferRelativeResize="0"/>
          <p:nvPr/>
        </p:nvPicPr>
        <p:blipFill rotWithShape="1">
          <a:blip r:embed="rId3">
            <a:alphaModFix/>
          </a:blip>
          <a:srcRect b="0" l="0" r="0" t="0"/>
          <a:stretch/>
        </p:blipFill>
        <p:spPr>
          <a:xfrm>
            <a:off x="3395662" y="1755775"/>
            <a:ext cx="2352675" cy="2695575"/>
          </a:xfrm>
          <a:prstGeom prst="rect">
            <a:avLst/>
          </a:prstGeom>
          <a:noFill/>
          <a:ln>
            <a:noFill/>
          </a:ln>
        </p:spPr>
      </p:pic>
      <p:pic>
        <p:nvPicPr>
          <p:cNvPr id="406" name="Google Shape;406;p48"/>
          <p:cNvPicPr preferRelativeResize="0"/>
          <p:nvPr/>
        </p:nvPicPr>
        <p:blipFill rotWithShape="1">
          <a:blip r:embed="rId4">
            <a:alphaModFix/>
          </a:blip>
          <a:srcRect b="0" l="0" r="0" t="0"/>
          <a:stretch/>
        </p:blipFill>
        <p:spPr>
          <a:xfrm>
            <a:off x="5910262" y="1787525"/>
            <a:ext cx="1227137" cy="1916112"/>
          </a:xfrm>
          <a:prstGeom prst="rect">
            <a:avLst/>
          </a:prstGeom>
          <a:noFill/>
          <a:ln>
            <a:noFill/>
          </a:ln>
        </p:spPr>
      </p:pic>
      <p:sp>
        <p:nvSpPr>
          <p:cNvPr id="407" name="Google Shape;407;p4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50"/>
          <p:cNvPicPr preferRelativeResize="0"/>
          <p:nvPr/>
        </p:nvPicPr>
        <p:blipFill rotWithShape="1">
          <a:blip r:embed="rId3">
            <a:alphaModFix/>
          </a:blip>
          <a:srcRect b="0" l="0" r="0" t="0"/>
          <a:stretch/>
        </p:blipFill>
        <p:spPr>
          <a:xfrm>
            <a:off x="1863725" y="1801812"/>
            <a:ext cx="5414962" cy="2881312"/>
          </a:xfrm>
          <a:prstGeom prst="rect">
            <a:avLst/>
          </a:prstGeom>
          <a:noFill/>
          <a:ln>
            <a:noFill/>
          </a:ln>
        </p:spPr>
      </p:pic>
      <p:pic>
        <p:nvPicPr>
          <p:cNvPr id="414" name="Google Shape;414;p50"/>
          <p:cNvPicPr preferRelativeResize="0"/>
          <p:nvPr/>
        </p:nvPicPr>
        <p:blipFill rotWithShape="1">
          <a:blip r:embed="rId4">
            <a:alphaModFix/>
          </a:blip>
          <a:srcRect b="0" l="0" r="0" t="0"/>
          <a:stretch/>
        </p:blipFill>
        <p:spPr>
          <a:xfrm>
            <a:off x="1831975" y="4760912"/>
            <a:ext cx="5581650" cy="839787"/>
          </a:xfrm>
          <a:prstGeom prst="rect">
            <a:avLst/>
          </a:prstGeom>
          <a:noFill/>
          <a:ln>
            <a:noFill/>
          </a:ln>
        </p:spPr>
      </p:pic>
      <p:sp>
        <p:nvSpPr>
          <p:cNvPr id="415" name="Google Shape;415;p5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1"/>
          <p:cNvPicPr preferRelativeResize="0"/>
          <p:nvPr/>
        </p:nvPicPr>
        <p:blipFill rotWithShape="1">
          <a:blip r:embed="rId3">
            <a:alphaModFix/>
          </a:blip>
          <a:srcRect b="0" l="0" r="0" t="0"/>
          <a:stretch/>
        </p:blipFill>
        <p:spPr>
          <a:xfrm>
            <a:off x="3035300" y="1876425"/>
            <a:ext cx="3071812" cy="2462212"/>
          </a:xfrm>
          <a:prstGeom prst="rect">
            <a:avLst/>
          </a:prstGeom>
          <a:noFill/>
          <a:ln>
            <a:noFill/>
          </a:ln>
        </p:spPr>
      </p:pic>
      <p:pic>
        <p:nvPicPr>
          <p:cNvPr id="422" name="Google Shape;422;p51"/>
          <p:cNvPicPr preferRelativeResize="0"/>
          <p:nvPr/>
        </p:nvPicPr>
        <p:blipFill rotWithShape="1">
          <a:blip r:embed="rId4">
            <a:alphaModFix/>
          </a:blip>
          <a:srcRect b="0" l="0" r="0" t="0"/>
          <a:stretch/>
        </p:blipFill>
        <p:spPr>
          <a:xfrm>
            <a:off x="6189662" y="1890712"/>
            <a:ext cx="1060450" cy="646112"/>
          </a:xfrm>
          <a:prstGeom prst="rect">
            <a:avLst/>
          </a:prstGeom>
          <a:noFill/>
          <a:ln>
            <a:noFill/>
          </a:ln>
        </p:spPr>
      </p:pic>
      <p:sp>
        <p:nvSpPr>
          <p:cNvPr id="423" name="Google Shape;423;p5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52"/>
          <p:cNvPicPr preferRelativeResize="0"/>
          <p:nvPr/>
        </p:nvPicPr>
        <p:blipFill rotWithShape="1">
          <a:blip r:embed="rId3">
            <a:alphaModFix/>
          </a:blip>
          <a:srcRect b="0" l="0" r="0" t="0"/>
          <a:stretch/>
        </p:blipFill>
        <p:spPr>
          <a:xfrm>
            <a:off x="2824162" y="1703387"/>
            <a:ext cx="3494087" cy="3989387"/>
          </a:xfrm>
          <a:prstGeom prst="rect">
            <a:avLst/>
          </a:prstGeom>
          <a:noFill/>
          <a:ln>
            <a:noFill/>
          </a:ln>
        </p:spPr>
      </p:pic>
      <p:pic>
        <p:nvPicPr>
          <p:cNvPr id="430" name="Google Shape;430;p52"/>
          <p:cNvPicPr preferRelativeResize="0"/>
          <p:nvPr/>
        </p:nvPicPr>
        <p:blipFill rotWithShape="1">
          <a:blip r:embed="rId4">
            <a:alphaModFix/>
          </a:blip>
          <a:srcRect b="0" l="0" r="0" t="0"/>
          <a:stretch/>
        </p:blipFill>
        <p:spPr>
          <a:xfrm>
            <a:off x="6438900" y="1716087"/>
            <a:ext cx="1147762" cy="2784475"/>
          </a:xfrm>
          <a:prstGeom prst="rect">
            <a:avLst/>
          </a:prstGeom>
          <a:noFill/>
          <a:ln>
            <a:noFill/>
          </a:ln>
        </p:spPr>
      </p:pic>
      <p:sp>
        <p:nvSpPr>
          <p:cNvPr id="431" name="Google Shape;431;p5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53"/>
          <p:cNvPicPr preferRelativeResize="0"/>
          <p:nvPr/>
        </p:nvPicPr>
        <p:blipFill rotWithShape="1">
          <a:blip r:embed="rId3">
            <a:alphaModFix/>
          </a:blip>
          <a:srcRect b="0" l="0" r="0" t="0"/>
          <a:stretch/>
        </p:blipFill>
        <p:spPr>
          <a:xfrm>
            <a:off x="1506537" y="1870075"/>
            <a:ext cx="6130925" cy="1816100"/>
          </a:xfrm>
          <a:prstGeom prst="rect">
            <a:avLst/>
          </a:prstGeom>
          <a:noFill/>
          <a:ln>
            <a:noFill/>
          </a:ln>
        </p:spPr>
      </p:pic>
      <p:pic>
        <p:nvPicPr>
          <p:cNvPr id="438" name="Google Shape;438;p53"/>
          <p:cNvPicPr preferRelativeResize="0"/>
          <p:nvPr/>
        </p:nvPicPr>
        <p:blipFill rotWithShape="1">
          <a:blip r:embed="rId4">
            <a:alphaModFix/>
          </a:blip>
          <a:srcRect b="0" l="0" r="0" t="0"/>
          <a:stretch/>
        </p:blipFill>
        <p:spPr>
          <a:xfrm>
            <a:off x="1493837" y="3759200"/>
            <a:ext cx="6164262" cy="673100"/>
          </a:xfrm>
          <a:prstGeom prst="rect">
            <a:avLst/>
          </a:prstGeom>
          <a:noFill/>
          <a:ln>
            <a:noFill/>
          </a:ln>
        </p:spPr>
      </p:pic>
      <p:sp>
        <p:nvSpPr>
          <p:cNvPr id="439" name="Google Shape;439;p5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54"/>
          <p:cNvPicPr preferRelativeResize="0"/>
          <p:nvPr/>
        </p:nvPicPr>
        <p:blipFill rotWithShape="1">
          <a:blip r:embed="rId3">
            <a:alphaModFix/>
          </a:blip>
          <a:srcRect b="0" l="0" r="0" t="0"/>
          <a:stretch/>
        </p:blipFill>
        <p:spPr>
          <a:xfrm>
            <a:off x="1414462" y="1824037"/>
            <a:ext cx="6305550" cy="1873250"/>
          </a:xfrm>
          <a:prstGeom prst="rect">
            <a:avLst/>
          </a:prstGeom>
          <a:noFill/>
          <a:ln>
            <a:noFill/>
          </a:ln>
        </p:spPr>
      </p:pic>
      <p:pic>
        <p:nvPicPr>
          <p:cNvPr id="446" name="Google Shape;446;p54"/>
          <p:cNvPicPr preferRelativeResize="0"/>
          <p:nvPr/>
        </p:nvPicPr>
        <p:blipFill rotWithShape="1">
          <a:blip r:embed="rId4">
            <a:alphaModFix/>
          </a:blip>
          <a:srcRect b="0" l="0" r="0" t="0"/>
          <a:stretch/>
        </p:blipFill>
        <p:spPr>
          <a:xfrm>
            <a:off x="1412875" y="3798887"/>
            <a:ext cx="6229350" cy="650875"/>
          </a:xfrm>
          <a:prstGeom prst="rect">
            <a:avLst/>
          </a:prstGeom>
          <a:noFill/>
          <a:ln>
            <a:noFill/>
          </a:ln>
        </p:spPr>
      </p:pic>
      <p:sp>
        <p:nvSpPr>
          <p:cNvPr id="447" name="Google Shape;447;p5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5"/>
          <p:cNvPicPr preferRelativeResize="0"/>
          <p:nvPr/>
        </p:nvPicPr>
        <p:blipFill rotWithShape="1">
          <a:blip r:embed="rId3">
            <a:alphaModFix/>
          </a:blip>
          <a:srcRect b="0" l="0" r="0" t="0"/>
          <a:stretch/>
        </p:blipFill>
        <p:spPr>
          <a:xfrm>
            <a:off x="3396150" y="2544762"/>
            <a:ext cx="1798637" cy="1768476"/>
          </a:xfrm>
          <a:prstGeom prst="rect">
            <a:avLst/>
          </a:prstGeom>
          <a:noFill/>
          <a:ln>
            <a:noFill/>
          </a:ln>
        </p:spPr>
      </p:pic>
      <p:sp>
        <p:nvSpPr>
          <p:cNvPr id="96" name="Google Shape;96;p5"/>
          <p:cNvSpPr txBox="1"/>
          <p:nvPr/>
        </p:nvSpPr>
        <p:spPr>
          <a:xfrm>
            <a:off x="888675" y="4860894"/>
            <a:ext cx="5610300" cy="9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Máscara</a:t>
            </a:r>
            <a:r>
              <a:rPr lang="en-US" sz="2400">
                <a:solidFill>
                  <a:schemeClr val="dk1"/>
                </a:solidFill>
                <a:latin typeface="Times New Roman"/>
                <a:ea typeface="Times New Roman"/>
                <a:cs typeface="Times New Roman"/>
                <a:sym typeface="Times New Roman"/>
              </a:rPr>
              <a:t> para la detección de puntos aislados</a:t>
            </a:r>
            <a:r>
              <a:rPr b="0" i="0" lang="en-US" sz="2400" u="none">
                <a:solidFill>
                  <a:schemeClr val="dk1"/>
                </a:solidFill>
                <a:latin typeface="Times New Roman"/>
                <a:ea typeface="Times New Roman"/>
                <a:cs typeface="Times New Roman"/>
                <a:sym typeface="Times New Roman"/>
              </a:rPr>
              <a:t>: |R|≥T</a:t>
            </a:r>
            <a:endParaRPr/>
          </a:p>
          <a:p>
            <a:pPr indent="0" lvl="0" marL="0" marR="0" rtl="0" algn="l">
              <a:lnSpc>
                <a:spcPct val="100000"/>
              </a:lnSpc>
              <a:spcBef>
                <a:spcPts val="0"/>
              </a:spcBef>
              <a:spcAft>
                <a:spcPts val="0"/>
              </a:spcAft>
              <a:buClr>
                <a:schemeClr val="dk1"/>
              </a:buClr>
              <a:buSzPts val="2400"/>
              <a:buFont typeface="Times New Roman"/>
              <a:buNone/>
            </a:pPr>
            <a:r>
              <a:t/>
            </a:r>
            <a:endParaRPr/>
          </a:p>
        </p:txBody>
      </p:sp>
      <p:pic>
        <p:nvPicPr>
          <p:cNvPr id="97" name="Google Shape;97;p5"/>
          <p:cNvPicPr preferRelativeResize="0"/>
          <p:nvPr/>
        </p:nvPicPr>
        <p:blipFill rotWithShape="1">
          <a:blip r:embed="rId4">
            <a:alphaModFix/>
          </a:blip>
          <a:srcRect b="16723" l="66072" r="21684" t="76945"/>
          <a:stretch/>
        </p:blipFill>
        <p:spPr>
          <a:xfrm>
            <a:off x="2755648" y="1593575"/>
            <a:ext cx="3360677" cy="488825"/>
          </a:xfrm>
          <a:prstGeom prst="rect">
            <a:avLst/>
          </a:prstGeom>
          <a:noFill/>
          <a:ln>
            <a:noFill/>
          </a:ln>
        </p:spPr>
      </p:pic>
      <p:sp>
        <p:nvSpPr>
          <p:cNvPr id="98" name="Google Shape;98;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pic>
        <p:nvPicPr>
          <p:cNvPr id="99" name="Google Shape;99;p5"/>
          <p:cNvPicPr preferRelativeResize="0"/>
          <p:nvPr/>
        </p:nvPicPr>
        <p:blipFill rotWithShape="1">
          <a:blip r:embed="rId5">
            <a:alphaModFix/>
          </a:blip>
          <a:srcRect b="63006" l="65756" r="26395" t="23839"/>
          <a:stretch/>
        </p:blipFill>
        <p:spPr>
          <a:xfrm>
            <a:off x="6299751" y="4066600"/>
            <a:ext cx="1998051" cy="20932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55"/>
          <p:cNvPicPr preferRelativeResize="0"/>
          <p:nvPr/>
        </p:nvPicPr>
        <p:blipFill rotWithShape="1">
          <a:blip r:embed="rId3">
            <a:alphaModFix/>
          </a:blip>
          <a:srcRect b="0" l="0" r="0" t="0"/>
          <a:stretch/>
        </p:blipFill>
        <p:spPr>
          <a:xfrm>
            <a:off x="1725612" y="5253037"/>
            <a:ext cx="5632450" cy="1260475"/>
          </a:xfrm>
          <a:prstGeom prst="rect">
            <a:avLst/>
          </a:prstGeom>
          <a:noFill/>
          <a:ln>
            <a:noFill/>
          </a:ln>
        </p:spPr>
      </p:pic>
      <p:pic>
        <p:nvPicPr>
          <p:cNvPr id="454" name="Google Shape;454;p55"/>
          <p:cNvPicPr preferRelativeResize="0"/>
          <p:nvPr/>
        </p:nvPicPr>
        <p:blipFill rotWithShape="1">
          <a:blip r:embed="rId4">
            <a:alphaModFix/>
          </a:blip>
          <a:srcRect b="0" l="0" r="0" t="0"/>
          <a:stretch/>
        </p:blipFill>
        <p:spPr>
          <a:xfrm>
            <a:off x="2230437" y="1703387"/>
            <a:ext cx="4648200" cy="3959225"/>
          </a:xfrm>
          <a:prstGeom prst="rect">
            <a:avLst/>
          </a:prstGeom>
          <a:noFill/>
          <a:ln>
            <a:noFill/>
          </a:ln>
        </p:spPr>
      </p:pic>
      <p:sp>
        <p:nvSpPr>
          <p:cNvPr id="455" name="Google Shape;455;p5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56"/>
          <p:cNvPicPr preferRelativeResize="0"/>
          <p:nvPr/>
        </p:nvPicPr>
        <p:blipFill rotWithShape="1">
          <a:blip r:embed="rId3">
            <a:alphaModFix/>
          </a:blip>
          <a:srcRect b="0" l="0" r="0" t="0"/>
          <a:stretch/>
        </p:blipFill>
        <p:spPr>
          <a:xfrm>
            <a:off x="2608262" y="1900237"/>
            <a:ext cx="3927475" cy="1565275"/>
          </a:xfrm>
          <a:prstGeom prst="rect">
            <a:avLst/>
          </a:prstGeom>
          <a:noFill/>
          <a:ln>
            <a:noFill/>
          </a:ln>
        </p:spPr>
      </p:pic>
      <p:pic>
        <p:nvPicPr>
          <p:cNvPr id="462" name="Google Shape;462;p56"/>
          <p:cNvPicPr preferRelativeResize="0"/>
          <p:nvPr/>
        </p:nvPicPr>
        <p:blipFill rotWithShape="1">
          <a:blip r:embed="rId4">
            <a:alphaModFix/>
          </a:blip>
          <a:srcRect b="0" l="0" r="0" t="0"/>
          <a:stretch/>
        </p:blipFill>
        <p:spPr>
          <a:xfrm>
            <a:off x="6858000" y="1995487"/>
            <a:ext cx="1152525" cy="1649412"/>
          </a:xfrm>
          <a:prstGeom prst="rect">
            <a:avLst/>
          </a:prstGeom>
          <a:noFill/>
          <a:ln>
            <a:noFill/>
          </a:ln>
        </p:spPr>
      </p:pic>
      <p:sp>
        <p:nvSpPr>
          <p:cNvPr id="463" name="Google Shape;463;p5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60"/>
          <p:cNvPicPr preferRelativeResize="0"/>
          <p:nvPr/>
        </p:nvPicPr>
        <p:blipFill rotWithShape="1">
          <a:blip r:embed="rId3">
            <a:alphaModFix/>
          </a:blip>
          <a:srcRect b="0" l="0" r="0" t="0"/>
          <a:stretch/>
        </p:blipFill>
        <p:spPr>
          <a:xfrm>
            <a:off x="3433762" y="1633537"/>
            <a:ext cx="2438400" cy="4029075"/>
          </a:xfrm>
          <a:prstGeom prst="rect">
            <a:avLst/>
          </a:prstGeom>
          <a:noFill/>
          <a:ln>
            <a:noFill/>
          </a:ln>
        </p:spPr>
      </p:pic>
      <p:pic>
        <p:nvPicPr>
          <p:cNvPr id="469" name="Google Shape;469;p60"/>
          <p:cNvPicPr preferRelativeResize="0"/>
          <p:nvPr/>
        </p:nvPicPr>
        <p:blipFill rotWithShape="1">
          <a:blip r:embed="rId4">
            <a:alphaModFix/>
          </a:blip>
          <a:srcRect b="0" l="0" r="0" t="0"/>
          <a:stretch/>
        </p:blipFill>
        <p:spPr>
          <a:xfrm>
            <a:off x="2011362" y="5230812"/>
            <a:ext cx="374650" cy="485775"/>
          </a:xfrm>
          <a:prstGeom prst="rect">
            <a:avLst/>
          </a:prstGeom>
          <a:noFill/>
          <a:ln>
            <a:noFill/>
          </a:ln>
        </p:spPr>
      </p:pic>
      <p:pic>
        <p:nvPicPr>
          <p:cNvPr id="470" name="Google Shape;470;p60"/>
          <p:cNvPicPr preferRelativeResize="0"/>
          <p:nvPr/>
        </p:nvPicPr>
        <p:blipFill rotWithShape="1">
          <a:blip r:embed="rId5">
            <a:alphaModFix/>
          </a:blip>
          <a:srcRect b="0" l="0" r="0" t="0"/>
          <a:stretch/>
        </p:blipFill>
        <p:spPr>
          <a:xfrm>
            <a:off x="2008187" y="5749925"/>
            <a:ext cx="5127625" cy="522287"/>
          </a:xfrm>
          <a:prstGeom prst="rect">
            <a:avLst/>
          </a:prstGeom>
          <a:noFill/>
          <a:ln>
            <a:noFill/>
          </a:ln>
        </p:spPr>
      </p:pic>
      <p:sp>
        <p:nvSpPr>
          <p:cNvPr id="471" name="Google Shape;471;p6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61"/>
          <p:cNvPicPr preferRelativeResize="0"/>
          <p:nvPr/>
        </p:nvPicPr>
        <p:blipFill rotWithShape="1">
          <a:blip r:embed="rId3">
            <a:alphaModFix/>
          </a:blip>
          <a:srcRect b="0" l="0" r="0" t="0"/>
          <a:stretch/>
        </p:blipFill>
        <p:spPr>
          <a:xfrm>
            <a:off x="2844800" y="1736725"/>
            <a:ext cx="3454400" cy="3438525"/>
          </a:xfrm>
          <a:prstGeom prst="rect">
            <a:avLst/>
          </a:prstGeom>
          <a:noFill/>
          <a:ln>
            <a:noFill/>
          </a:ln>
        </p:spPr>
      </p:pic>
      <p:pic>
        <p:nvPicPr>
          <p:cNvPr id="478" name="Google Shape;478;p61"/>
          <p:cNvPicPr preferRelativeResize="0"/>
          <p:nvPr/>
        </p:nvPicPr>
        <p:blipFill rotWithShape="1">
          <a:blip r:embed="rId4">
            <a:alphaModFix/>
          </a:blip>
          <a:srcRect b="0" l="0" r="0" t="0"/>
          <a:stretch/>
        </p:blipFill>
        <p:spPr>
          <a:xfrm>
            <a:off x="6413500" y="1744662"/>
            <a:ext cx="989012" cy="1704975"/>
          </a:xfrm>
          <a:prstGeom prst="rect">
            <a:avLst/>
          </a:prstGeom>
          <a:noFill/>
          <a:ln>
            <a:noFill/>
          </a:ln>
        </p:spPr>
      </p:pic>
      <p:sp>
        <p:nvSpPr>
          <p:cNvPr id="479" name="Google Shape;479;p6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62"/>
          <p:cNvPicPr preferRelativeResize="0"/>
          <p:nvPr/>
        </p:nvPicPr>
        <p:blipFill rotWithShape="1">
          <a:blip r:embed="rId3">
            <a:alphaModFix/>
          </a:blip>
          <a:srcRect b="0" l="0" r="0" t="0"/>
          <a:stretch/>
        </p:blipFill>
        <p:spPr>
          <a:xfrm>
            <a:off x="2300287" y="1811337"/>
            <a:ext cx="4543425" cy="2247900"/>
          </a:xfrm>
          <a:prstGeom prst="rect">
            <a:avLst/>
          </a:prstGeom>
          <a:noFill/>
          <a:ln>
            <a:noFill/>
          </a:ln>
        </p:spPr>
      </p:pic>
      <p:pic>
        <p:nvPicPr>
          <p:cNvPr id="486" name="Google Shape;486;p62"/>
          <p:cNvPicPr preferRelativeResize="0"/>
          <p:nvPr/>
        </p:nvPicPr>
        <p:blipFill rotWithShape="1">
          <a:blip r:embed="rId4">
            <a:alphaModFix/>
          </a:blip>
          <a:srcRect b="0" l="0" r="0" t="0"/>
          <a:stretch/>
        </p:blipFill>
        <p:spPr>
          <a:xfrm>
            <a:off x="6942137" y="1844675"/>
            <a:ext cx="1055687" cy="2152650"/>
          </a:xfrm>
          <a:prstGeom prst="rect">
            <a:avLst/>
          </a:prstGeom>
          <a:noFill/>
          <a:ln>
            <a:noFill/>
          </a:ln>
        </p:spPr>
      </p:pic>
      <p:sp>
        <p:nvSpPr>
          <p:cNvPr id="487" name="Google Shape;487;p6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63"/>
          <p:cNvPicPr preferRelativeResize="0"/>
          <p:nvPr/>
        </p:nvPicPr>
        <p:blipFill rotWithShape="1">
          <a:blip r:embed="rId3">
            <a:alphaModFix/>
          </a:blip>
          <a:srcRect b="0" l="0" r="0" t="0"/>
          <a:stretch/>
        </p:blipFill>
        <p:spPr>
          <a:xfrm>
            <a:off x="2525712" y="1751012"/>
            <a:ext cx="4090987" cy="2019300"/>
          </a:xfrm>
          <a:prstGeom prst="rect">
            <a:avLst/>
          </a:prstGeom>
          <a:noFill/>
          <a:ln>
            <a:noFill/>
          </a:ln>
        </p:spPr>
      </p:pic>
      <p:pic>
        <p:nvPicPr>
          <p:cNvPr id="494" name="Google Shape;494;p63"/>
          <p:cNvPicPr preferRelativeResize="0"/>
          <p:nvPr/>
        </p:nvPicPr>
        <p:blipFill rotWithShape="1">
          <a:blip r:embed="rId4">
            <a:alphaModFix/>
          </a:blip>
          <a:srcRect b="0" l="0" r="0" t="0"/>
          <a:stretch/>
        </p:blipFill>
        <p:spPr>
          <a:xfrm>
            <a:off x="2176462" y="3873500"/>
            <a:ext cx="4784725" cy="725487"/>
          </a:xfrm>
          <a:prstGeom prst="rect">
            <a:avLst/>
          </a:prstGeom>
          <a:noFill/>
          <a:ln>
            <a:noFill/>
          </a:ln>
        </p:spPr>
      </p:pic>
      <p:sp>
        <p:nvSpPr>
          <p:cNvPr id="495" name="Google Shape;495;p6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64"/>
          <p:cNvPicPr preferRelativeResize="0"/>
          <p:nvPr/>
        </p:nvPicPr>
        <p:blipFill rotWithShape="1">
          <a:blip r:embed="rId3">
            <a:alphaModFix/>
          </a:blip>
          <a:srcRect b="0" l="0" r="0" t="0"/>
          <a:stretch/>
        </p:blipFill>
        <p:spPr>
          <a:xfrm>
            <a:off x="1574800" y="1843087"/>
            <a:ext cx="5994400" cy="1981200"/>
          </a:xfrm>
          <a:prstGeom prst="rect">
            <a:avLst/>
          </a:prstGeom>
          <a:noFill/>
          <a:ln>
            <a:noFill/>
          </a:ln>
        </p:spPr>
      </p:pic>
      <p:pic>
        <p:nvPicPr>
          <p:cNvPr id="502" name="Google Shape;502;p64"/>
          <p:cNvPicPr preferRelativeResize="0"/>
          <p:nvPr/>
        </p:nvPicPr>
        <p:blipFill rotWithShape="1">
          <a:blip r:embed="rId4">
            <a:alphaModFix/>
          </a:blip>
          <a:srcRect b="0" l="0" r="0" t="0"/>
          <a:stretch/>
        </p:blipFill>
        <p:spPr>
          <a:xfrm>
            <a:off x="1558925" y="3940175"/>
            <a:ext cx="5986462" cy="612775"/>
          </a:xfrm>
          <a:prstGeom prst="rect">
            <a:avLst/>
          </a:prstGeom>
          <a:noFill/>
          <a:ln>
            <a:noFill/>
          </a:ln>
        </p:spPr>
      </p:pic>
      <p:sp>
        <p:nvSpPr>
          <p:cNvPr id="503" name="Google Shape;503;p6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65"/>
          <p:cNvPicPr preferRelativeResize="0"/>
          <p:nvPr/>
        </p:nvPicPr>
        <p:blipFill rotWithShape="1">
          <a:blip r:embed="rId3">
            <a:alphaModFix/>
          </a:blip>
          <a:srcRect b="0" l="0" r="0" t="0"/>
          <a:stretch/>
        </p:blipFill>
        <p:spPr>
          <a:xfrm>
            <a:off x="1441450" y="1897062"/>
            <a:ext cx="6261100" cy="1503362"/>
          </a:xfrm>
          <a:prstGeom prst="rect">
            <a:avLst/>
          </a:prstGeom>
          <a:noFill/>
          <a:ln>
            <a:noFill/>
          </a:ln>
        </p:spPr>
      </p:pic>
      <p:pic>
        <p:nvPicPr>
          <p:cNvPr id="510" name="Google Shape;510;p65"/>
          <p:cNvPicPr preferRelativeResize="0"/>
          <p:nvPr/>
        </p:nvPicPr>
        <p:blipFill rotWithShape="1">
          <a:blip r:embed="rId4">
            <a:alphaModFix/>
          </a:blip>
          <a:srcRect b="0" l="0" r="0" t="0"/>
          <a:stretch/>
        </p:blipFill>
        <p:spPr>
          <a:xfrm>
            <a:off x="1982787" y="3522662"/>
            <a:ext cx="5176837" cy="800100"/>
          </a:xfrm>
          <a:prstGeom prst="rect">
            <a:avLst/>
          </a:prstGeom>
          <a:noFill/>
          <a:ln>
            <a:noFill/>
          </a:ln>
        </p:spPr>
      </p:pic>
      <p:sp>
        <p:nvSpPr>
          <p:cNvPr id="511" name="Google Shape;511;p6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p66"/>
          <p:cNvPicPr preferRelativeResize="0"/>
          <p:nvPr/>
        </p:nvPicPr>
        <p:blipFill rotWithShape="1">
          <a:blip r:embed="rId3">
            <a:alphaModFix/>
          </a:blip>
          <a:srcRect b="0" l="0" r="0" t="0"/>
          <a:stretch/>
        </p:blipFill>
        <p:spPr>
          <a:xfrm>
            <a:off x="3355975" y="1858962"/>
            <a:ext cx="2432050" cy="2406650"/>
          </a:xfrm>
          <a:prstGeom prst="rect">
            <a:avLst/>
          </a:prstGeom>
          <a:noFill/>
          <a:ln>
            <a:noFill/>
          </a:ln>
        </p:spPr>
      </p:pic>
      <p:pic>
        <p:nvPicPr>
          <p:cNvPr id="518" name="Google Shape;518;p66"/>
          <p:cNvPicPr preferRelativeResize="0"/>
          <p:nvPr/>
        </p:nvPicPr>
        <p:blipFill rotWithShape="1">
          <a:blip r:embed="rId4">
            <a:alphaModFix/>
          </a:blip>
          <a:srcRect b="0" l="0" r="0" t="0"/>
          <a:stretch/>
        </p:blipFill>
        <p:spPr>
          <a:xfrm>
            <a:off x="5903912" y="1876425"/>
            <a:ext cx="1155700" cy="679450"/>
          </a:xfrm>
          <a:prstGeom prst="rect">
            <a:avLst/>
          </a:prstGeom>
          <a:noFill/>
          <a:ln>
            <a:noFill/>
          </a:ln>
        </p:spPr>
      </p:pic>
      <p:sp>
        <p:nvSpPr>
          <p:cNvPr id="519" name="Google Shape;519;p6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67"/>
          <p:cNvPicPr preferRelativeResize="0"/>
          <p:nvPr/>
        </p:nvPicPr>
        <p:blipFill rotWithShape="1">
          <a:blip r:embed="rId3">
            <a:alphaModFix/>
          </a:blip>
          <a:srcRect b="0" l="0" r="0" t="0"/>
          <a:stretch/>
        </p:blipFill>
        <p:spPr>
          <a:xfrm>
            <a:off x="2908300" y="1801812"/>
            <a:ext cx="3325812" cy="2665412"/>
          </a:xfrm>
          <a:prstGeom prst="rect">
            <a:avLst/>
          </a:prstGeom>
          <a:noFill/>
          <a:ln>
            <a:noFill/>
          </a:ln>
        </p:spPr>
      </p:pic>
      <p:pic>
        <p:nvPicPr>
          <p:cNvPr id="526" name="Google Shape;526;p67"/>
          <p:cNvPicPr preferRelativeResize="0"/>
          <p:nvPr/>
        </p:nvPicPr>
        <p:blipFill rotWithShape="1">
          <a:blip r:embed="rId4">
            <a:alphaModFix/>
          </a:blip>
          <a:srcRect b="0" l="0" r="0" t="0"/>
          <a:stretch/>
        </p:blipFill>
        <p:spPr>
          <a:xfrm>
            <a:off x="6453187" y="2546350"/>
            <a:ext cx="1025525" cy="1096962"/>
          </a:xfrm>
          <a:prstGeom prst="rect">
            <a:avLst/>
          </a:prstGeom>
          <a:noFill/>
          <a:ln>
            <a:noFill/>
          </a:ln>
        </p:spPr>
      </p:pic>
      <p:sp>
        <p:nvSpPr>
          <p:cNvPr id="527" name="Google Shape;527;p6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b="0" l="0" r="0" t="0"/>
          <a:stretch/>
        </p:blipFill>
        <p:spPr>
          <a:xfrm>
            <a:off x="2116137" y="1751012"/>
            <a:ext cx="4899025" cy="3789362"/>
          </a:xfrm>
          <a:prstGeom prst="rect">
            <a:avLst/>
          </a:prstGeom>
          <a:noFill/>
          <a:ln>
            <a:noFill/>
          </a:ln>
        </p:spPr>
      </p:pic>
      <p:pic>
        <p:nvPicPr>
          <p:cNvPr id="105" name="Google Shape;105;p7"/>
          <p:cNvPicPr preferRelativeResize="0"/>
          <p:nvPr/>
        </p:nvPicPr>
        <p:blipFill rotWithShape="1">
          <a:blip r:embed="rId4">
            <a:alphaModFix/>
          </a:blip>
          <a:srcRect b="0" l="0" r="0" t="0"/>
          <a:stretch/>
        </p:blipFill>
        <p:spPr>
          <a:xfrm>
            <a:off x="7104062" y="1768475"/>
            <a:ext cx="1065212" cy="3398837"/>
          </a:xfrm>
          <a:prstGeom prst="rect">
            <a:avLst/>
          </a:prstGeom>
          <a:noFill/>
          <a:ln>
            <a:noFill/>
          </a:ln>
        </p:spPr>
      </p:pic>
      <p:sp>
        <p:nvSpPr>
          <p:cNvPr id="106" name="Google Shape;106;p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07" name="Google Shape;107;p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Google Shape;533;p68"/>
          <p:cNvPicPr preferRelativeResize="0"/>
          <p:nvPr/>
        </p:nvPicPr>
        <p:blipFill rotWithShape="1">
          <a:blip r:embed="rId3">
            <a:alphaModFix/>
          </a:blip>
          <a:srcRect b="0" l="0" r="0" t="0"/>
          <a:stretch/>
        </p:blipFill>
        <p:spPr>
          <a:xfrm>
            <a:off x="3051175" y="1831975"/>
            <a:ext cx="3041650" cy="2339975"/>
          </a:xfrm>
          <a:prstGeom prst="rect">
            <a:avLst/>
          </a:prstGeom>
          <a:noFill/>
          <a:ln>
            <a:noFill/>
          </a:ln>
        </p:spPr>
      </p:pic>
      <p:pic>
        <p:nvPicPr>
          <p:cNvPr id="534" name="Google Shape;534;p68"/>
          <p:cNvPicPr preferRelativeResize="0"/>
          <p:nvPr/>
        </p:nvPicPr>
        <p:blipFill rotWithShape="1">
          <a:blip r:embed="rId4">
            <a:alphaModFix/>
          </a:blip>
          <a:srcRect b="0" l="0" r="0" t="0"/>
          <a:stretch/>
        </p:blipFill>
        <p:spPr>
          <a:xfrm>
            <a:off x="5989637" y="1912937"/>
            <a:ext cx="1236662" cy="1050925"/>
          </a:xfrm>
          <a:prstGeom prst="rect">
            <a:avLst/>
          </a:prstGeom>
          <a:noFill/>
          <a:ln>
            <a:noFill/>
          </a:ln>
        </p:spPr>
      </p:pic>
      <p:sp>
        <p:nvSpPr>
          <p:cNvPr id="535" name="Google Shape;535;p6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Google Shape;541;p69"/>
          <p:cNvPicPr preferRelativeResize="0"/>
          <p:nvPr/>
        </p:nvPicPr>
        <p:blipFill rotWithShape="1">
          <a:blip r:embed="rId3">
            <a:alphaModFix/>
          </a:blip>
          <a:srcRect b="0" l="0" r="0" t="0"/>
          <a:stretch/>
        </p:blipFill>
        <p:spPr>
          <a:xfrm>
            <a:off x="2906712" y="1903412"/>
            <a:ext cx="3316287" cy="1922462"/>
          </a:xfrm>
          <a:prstGeom prst="rect">
            <a:avLst/>
          </a:prstGeom>
          <a:noFill/>
          <a:ln>
            <a:noFill/>
          </a:ln>
        </p:spPr>
      </p:pic>
      <p:pic>
        <p:nvPicPr>
          <p:cNvPr id="542" name="Google Shape;542;p69"/>
          <p:cNvPicPr preferRelativeResize="0"/>
          <p:nvPr/>
        </p:nvPicPr>
        <p:blipFill rotWithShape="1">
          <a:blip r:embed="rId4">
            <a:alphaModFix/>
          </a:blip>
          <a:srcRect b="0" l="0" r="0" t="0"/>
          <a:stretch/>
        </p:blipFill>
        <p:spPr>
          <a:xfrm>
            <a:off x="6600825" y="2082800"/>
            <a:ext cx="1076325" cy="946150"/>
          </a:xfrm>
          <a:prstGeom prst="rect">
            <a:avLst/>
          </a:prstGeom>
          <a:noFill/>
          <a:ln>
            <a:noFill/>
          </a:ln>
        </p:spPr>
      </p:pic>
      <p:sp>
        <p:nvSpPr>
          <p:cNvPr id="543" name="Google Shape;543;p6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sz="1100" u="sng">
                <a:solidFill>
                  <a:schemeClr val="accent5"/>
                </a:solidFill>
                <a:latin typeface="Arial"/>
                <a:ea typeface="Arial"/>
                <a:cs typeface="Arial"/>
                <a:sym typeface="Arial"/>
                <a:hlinkClick r:id="rId5"/>
              </a:rPr>
              <a:t>http://asignatura.us.es/imagendigital/Tema5-2_SegmentacionRegionesUmbralizacion.pdf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8"/>
          <p:cNvPicPr preferRelativeResize="0"/>
          <p:nvPr/>
        </p:nvPicPr>
        <p:blipFill rotWithShape="1">
          <a:blip r:embed="rId3">
            <a:alphaModFix/>
          </a:blip>
          <a:srcRect b="0" l="0" r="0" t="0"/>
          <a:stretch/>
        </p:blipFill>
        <p:spPr>
          <a:xfrm>
            <a:off x="2987675" y="1809750"/>
            <a:ext cx="3168650" cy="3175000"/>
          </a:xfrm>
          <a:prstGeom prst="rect">
            <a:avLst/>
          </a:prstGeom>
          <a:noFill/>
          <a:ln>
            <a:noFill/>
          </a:ln>
        </p:spPr>
      </p:pic>
      <p:pic>
        <p:nvPicPr>
          <p:cNvPr id="113" name="Google Shape;113;p8"/>
          <p:cNvPicPr preferRelativeResize="0"/>
          <p:nvPr/>
        </p:nvPicPr>
        <p:blipFill rotWithShape="1">
          <a:blip r:embed="rId4">
            <a:alphaModFix/>
          </a:blip>
          <a:srcRect b="0" l="0" r="0" t="0"/>
          <a:stretch/>
        </p:blipFill>
        <p:spPr>
          <a:xfrm>
            <a:off x="6246812" y="1803400"/>
            <a:ext cx="1085850" cy="2246312"/>
          </a:xfrm>
          <a:prstGeom prst="rect">
            <a:avLst/>
          </a:prstGeom>
          <a:noFill/>
          <a:ln>
            <a:noFill/>
          </a:ln>
        </p:spPr>
      </p:pic>
      <p:sp>
        <p:nvSpPr>
          <p:cNvPr id="114" name="Google Shape;114;p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9"/>
          <p:cNvPicPr preferRelativeResize="0"/>
          <p:nvPr/>
        </p:nvPicPr>
        <p:blipFill rotWithShape="1">
          <a:blip r:embed="rId3">
            <a:alphaModFix/>
          </a:blip>
          <a:srcRect b="0" l="0" r="0" t="0"/>
          <a:stretch/>
        </p:blipFill>
        <p:spPr>
          <a:xfrm>
            <a:off x="1221338" y="2694987"/>
            <a:ext cx="6372225" cy="1754187"/>
          </a:xfrm>
          <a:prstGeom prst="rect">
            <a:avLst/>
          </a:prstGeom>
          <a:noFill/>
          <a:ln>
            <a:noFill/>
          </a:ln>
        </p:spPr>
      </p:pic>
      <p:sp>
        <p:nvSpPr>
          <p:cNvPr id="120" name="Google Shape;120;p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21" name="Google Shape;121;p9"/>
          <p:cNvSpPr txBox="1"/>
          <p:nvPr>
            <p:ph idx="1" type="body"/>
          </p:nvPr>
        </p:nvSpPr>
        <p:spPr>
          <a:xfrm>
            <a:off x="311700" y="1536632"/>
            <a:ext cx="8520600" cy="97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Detección de Líneas: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0"/>
          <p:cNvPicPr preferRelativeResize="0"/>
          <p:nvPr/>
        </p:nvPicPr>
        <p:blipFill rotWithShape="1">
          <a:blip r:embed="rId3">
            <a:alphaModFix/>
          </a:blip>
          <a:srcRect b="0" l="0" r="0" t="0"/>
          <a:stretch/>
        </p:blipFill>
        <p:spPr>
          <a:xfrm>
            <a:off x="2944812" y="1649412"/>
            <a:ext cx="3246437" cy="4872037"/>
          </a:xfrm>
          <a:prstGeom prst="rect">
            <a:avLst/>
          </a:prstGeom>
          <a:noFill/>
          <a:ln>
            <a:noFill/>
          </a:ln>
        </p:spPr>
      </p:pic>
      <p:pic>
        <p:nvPicPr>
          <p:cNvPr id="127" name="Google Shape;127;p10"/>
          <p:cNvPicPr preferRelativeResize="0"/>
          <p:nvPr/>
        </p:nvPicPr>
        <p:blipFill rotWithShape="1">
          <a:blip r:embed="rId4">
            <a:alphaModFix/>
          </a:blip>
          <a:srcRect b="0" l="0" r="0" t="0"/>
          <a:stretch/>
        </p:blipFill>
        <p:spPr>
          <a:xfrm>
            <a:off x="6292850" y="1663700"/>
            <a:ext cx="931862" cy="3749675"/>
          </a:xfrm>
          <a:prstGeom prst="rect">
            <a:avLst/>
          </a:prstGeom>
          <a:noFill/>
          <a:ln>
            <a:noFill/>
          </a:ln>
        </p:spPr>
      </p:pic>
      <p:sp>
        <p:nvSpPr>
          <p:cNvPr id="128" name="Google Shape;128;p1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Segmentación por detección de discontinuidad</a:t>
            </a:r>
            <a:endParaRPr/>
          </a:p>
          <a:p>
            <a:pPr indent="0" lvl="0" marL="0" rtl="0" algn="l">
              <a:spcBef>
                <a:spcPts val="0"/>
              </a:spcBef>
              <a:spcAft>
                <a:spcPts val="0"/>
              </a:spcAft>
              <a:buNone/>
            </a:pPr>
            <a:r>
              <a:t/>
            </a:r>
            <a:endParaRPr/>
          </a:p>
        </p:txBody>
      </p:sp>
      <p:sp>
        <p:nvSpPr>
          <p:cNvPr id="129" name="Google Shape;129;p1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2001-12-06T17:51:11Z</dcterms:created>
  <dc:creator>Gonzalez</dc:creator>
</cp:coreProperties>
</file>